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61.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 id="312" r:id="rId63"/>
    <p:sldId id="313" r:id="rId64"/>
    <p:sldId id="314" r:id="rId65"/>
    <p:sldId id="315" r:id="rId66"/>
    <p:sldId id="316" r:id="rId67"/>
    <p:sldId id="317" r:id="rId68"/>
    <p:sldId id="318" r:id="rId69"/>
    <p:sldId id="319" r:id="rId70"/>
  </p:sldIdLst>
  <p:sldSz cy="10058400" cx="7772400"/>
  <p:notesSz cx="6858000" cy="9144000"/>
  <p:embeddedFontLst>
    <p:embeddedFont>
      <p:font typeface="Halant"/>
      <p:regular r:id="rId71"/>
      <p:bold r:id="rId72"/>
    </p:embeddedFont>
    <p:embeddedFont>
      <p:font typeface="Inter"/>
      <p:regular r:id="rId73"/>
      <p:bold r:id="rId74"/>
      <p:italic r:id="rId75"/>
      <p:boldItalic r:id="rId76"/>
    </p:embeddedFont>
    <p:embeddedFont>
      <p:font typeface="Plus Jakarta Sans"/>
      <p:regular r:id="rId77"/>
      <p:bold r:id="rId78"/>
      <p:italic r:id="rId79"/>
      <p:boldItalic r:id="rId80"/>
    </p:embeddedFont>
    <p:embeddedFont>
      <p:font typeface="Plus Jakarta Sans SemiBold"/>
      <p:regular r:id="rId81"/>
      <p:bold r:id="rId82"/>
      <p:italic r:id="rId83"/>
      <p:boldItalic r:id="rId8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6DF7612-F71F-4D85-A540-86444A1270C5}">
  <a:tblStyle styleId="{26DF7612-F71F-4D85-A540-86444A1270C5}"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84" Type="http://schemas.openxmlformats.org/officeDocument/2006/relationships/font" Target="fonts/PlusJakartaSansSemiBold-boldItalic.fntdata"/><Relationship Id="rId83" Type="http://schemas.openxmlformats.org/officeDocument/2006/relationships/font" Target="fonts/PlusJakartaSansSemiBold-italic.fntdata"/><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slide" Target="slides/slide40.xml"/><Relationship Id="rId45" Type="http://schemas.openxmlformats.org/officeDocument/2006/relationships/slide" Target="slides/slide39.xml"/><Relationship Id="rId80" Type="http://schemas.openxmlformats.org/officeDocument/2006/relationships/font" Target="fonts/PlusJakartaSans-boldItalic.fntdata"/><Relationship Id="rId82" Type="http://schemas.openxmlformats.org/officeDocument/2006/relationships/font" Target="fonts/PlusJakartaSansSemiBold-bold.fntdata"/><Relationship Id="rId81" Type="http://schemas.openxmlformats.org/officeDocument/2006/relationships/font" Target="fonts/PlusJakartaSansSemiBold-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73" Type="http://schemas.openxmlformats.org/officeDocument/2006/relationships/font" Target="fonts/Inter-regular.fntdata"/><Relationship Id="rId72" Type="http://schemas.openxmlformats.org/officeDocument/2006/relationships/font" Target="fonts/Halant-bold.fntdata"/><Relationship Id="rId31" Type="http://schemas.openxmlformats.org/officeDocument/2006/relationships/slide" Target="slides/slide25.xml"/><Relationship Id="rId75" Type="http://schemas.openxmlformats.org/officeDocument/2006/relationships/font" Target="fonts/Inter-italic.fntdata"/><Relationship Id="rId30" Type="http://schemas.openxmlformats.org/officeDocument/2006/relationships/slide" Target="slides/slide24.xml"/><Relationship Id="rId74" Type="http://schemas.openxmlformats.org/officeDocument/2006/relationships/font" Target="fonts/Inter-bold.fntdata"/><Relationship Id="rId33" Type="http://schemas.openxmlformats.org/officeDocument/2006/relationships/slide" Target="slides/slide27.xml"/><Relationship Id="rId77" Type="http://schemas.openxmlformats.org/officeDocument/2006/relationships/font" Target="fonts/PlusJakartaSans-regular.fntdata"/><Relationship Id="rId32" Type="http://schemas.openxmlformats.org/officeDocument/2006/relationships/slide" Target="slides/slide26.xml"/><Relationship Id="rId76" Type="http://schemas.openxmlformats.org/officeDocument/2006/relationships/font" Target="fonts/Inter-boldItalic.fntdata"/><Relationship Id="rId35" Type="http://schemas.openxmlformats.org/officeDocument/2006/relationships/slide" Target="slides/slide29.xml"/><Relationship Id="rId79" Type="http://schemas.openxmlformats.org/officeDocument/2006/relationships/font" Target="fonts/PlusJakartaSans-italic.fntdata"/><Relationship Id="rId34" Type="http://schemas.openxmlformats.org/officeDocument/2006/relationships/slide" Target="slides/slide28.xml"/><Relationship Id="rId78" Type="http://schemas.openxmlformats.org/officeDocument/2006/relationships/font" Target="fonts/PlusJakartaSans-bold.fntdata"/><Relationship Id="rId71" Type="http://schemas.openxmlformats.org/officeDocument/2006/relationships/font" Target="fonts/Halant-regular.fntdata"/><Relationship Id="rId70" Type="http://schemas.openxmlformats.org/officeDocument/2006/relationships/slide" Target="slides/slide64.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62" Type="http://schemas.openxmlformats.org/officeDocument/2006/relationships/slide" Target="slides/slide56.xml"/><Relationship Id="rId61" Type="http://schemas.openxmlformats.org/officeDocument/2006/relationships/slide" Target="slides/slide55.xml"/><Relationship Id="rId20" Type="http://schemas.openxmlformats.org/officeDocument/2006/relationships/slide" Target="slides/slide14.xml"/><Relationship Id="rId64" Type="http://schemas.openxmlformats.org/officeDocument/2006/relationships/slide" Target="slides/slide58.xml"/><Relationship Id="rId63" Type="http://schemas.openxmlformats.org/officeDocument/2006/relationships/slide" Target="slides/slide57.xml"/><Relationship Id="rId22" Type="http://schemas.openxmlformats.org/officeDocument/2006/relationships/slide" Target="slides/slide16.xml"/><Relationship Id="rId66" Type="http://schemas.openxmlformats.org/officeDocument/2006/relationships/slide" Target="slides/slide60.xml"/><Relationship Id="rId21" Type="http://schemas.openxmlformats.org/officeDocument/2006/relationships/slide" Target="slides/slide15.xml"/><Relationship Id="rId65" Type="http://schemas.openxmlformats.org/officeDocument/2006/relationships/slide" Target="slides/slide59.xml"/><Relationship Id="rId24" Type="http://schemas.openxmlformats.org/officeDocument/2006/relationships/slide" Target="slides/slide18.xml"/><Relationship Id="rId68" Type="http://schemas.openxmlformats.org/officeDocument/2006/relationships/slide" Target="slides/slide62.xml"/><Relationship Id="rId23" Type="http://schemas.openxmlformats.org/officeDocument/2006/relationships/slide" Target="slides/slide17.xml"/><Relationship Id="rId67" Type="http://schemas.openxmlformats.org/officeDocument/2006/relationships/slide" Target="slides/slide61.xml"/><Relationship Id="rId60" Type="http://schemas.openxmlformats.org/officeDocument/2006/relationships/slide" Target="slides/slide54.xml"/><Relationship Id="rId26" Type="http://schemas.openxmlformats.org/officeDocument/2006/relationships/slide" Target="slides/slide20.xml"/><Relationship Id="rId25" Type="http://schemas.openxmlformats.org/officeDocument/2006/relationships/slide" Target="slides/slide19.xml"/><Relationship Id="rId69" Type="http://schemas.openxmlformats.org/officeDocument/2006/relationships/slide" Target="slides/slide63.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schemas.openxmlformats.org/officeDocument/2006/relationships/slide" Target="slides/slide45.xml"/><Relationship Id="rId50" Type="http://schemas.openxmlformats.org/officeDocument/2006/relationships/slide" Target="slides/slide44.xml"/><Relationship Id="rId53" Type="http://schemas.openxmlformats.org/officeDocument/2006/relationships/slide" Target="slides/slide47.xml"/><Relationship Id="rId52" Type="http://schemas.openxmlformats.org/officeDocument/2006/relationships/slide" Target="slides/slide46.xml"/><Relationship Id="rId11" Type="http://schemas.openxmlformats.org/officeDocument/2006/relationships/slide" Target="slides/slide5.xml"/><Relationship Id="rId55" Type="http://schemas.openxmlformats.org/officeDocument/2006/relationships/slide" Target="slides/slide49.xml"/><Relationship Id="rId10" Type="http://schemas.openxmlformats.org/officeDocument/2006/relationships/slide" Target="slides/slide4.xml"/><Relationship Id="rId54" Type="http://schemas.openxmlformats.org/officeDocument/2006/relationships/slide" Target="slides/slide48.xml"/><Relationship Id="rId13" Type="http://schemas.openxmlformats.org/officeDocument/2006/relationships/slide" Target="slides/slide7.xml"/><Relationship Id="rId57" Type="http://schemas.openxmlformats.org/officeDocument/2006/relationships/slide" Target="slides/slide51.xml"/><Relationship Id="rId12" Type="http://schemas.openxmlformats.org/officeDocument/2006/relationships/slide" Target="slides/slide6.xml"/><Relationship Id="rId56" Type="http://schemas.openxmlformats.org/officeDocument/2006/relationships/slide" Target="slides/slide50.xml"/><Relationship Id="rId15" Type="http://schemas.openxmlformats.org/officeDocument/2006/relationships/slide" Target="slides/slide9.xml"/><Relationship Id="rId59" Type="http://schemas.openxmlformats.org/officeDocument/2006/relationships/slide" Target="slides/slide53.xml"/><Relationship Id="rId14" Type="http://schemas.openxmlformats.org/officeDocument/2006/relationships/slide" Target="slides/slide8.xml"/><Relationship Id="rId58" Type="http://schemas.openxmlformats.org/officeDocument/2006/relationships/slide" Target="slides/slide52.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b9990a801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b9990a8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30b9990a801_0_17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30b9990a801_0_1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30b9990a801_0_18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5" name="Google Shape;165;g30b9990a801_0_1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30b9990a801_0_27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6" name="Google Shape;176;g30b9990a801_0_2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30b9990a801_0_29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30b9990a801_0_2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g30b9990a801_0_30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8" name="Google Shape;198;g30b9990a801_0_3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g30b9990a801_0_31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09" name="Google Shape;209;g30b9990a801_0_3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g30b9990a801_0_32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0" name="Google Shape;220;g30b9990a801_0_3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g30b9990a801_0_34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31" name="Google Shape;231;g30b9990a801_0_3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g30b9990a801_0_35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42" name="Google Shape;242;g30b9990a801_0_3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g30b9990a801_0_36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53" name="Google Shape;253;g30b9990a801_0_3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0b9990a801_0_9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0b9990a801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g318a445e5ea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64" name="Google Shape;264;g318a445e5e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7" name="Shape 277"/>
        <p:cNvGrpSpPr/>
        <p:nvPr/>
      </p:nvGrpSpPr>
      <p:grpSpPr>
        <a:xfrm>
          <a:off x="0" y="0"/>
          <a:ext cx="0" cy="0"/>
          <a:chOff x="0" y="0"/>
          <a:chExt cx="0" cy="0"/>
        </a:xfrm>
      </p:grpSpPr>
      <p:sp>
        <p:nvSpPr>
          <p:cNvPr id="278" name="Google Shape;278;g318a445e5ea_0_1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79" name="Google Shape;279;g318a445e5ea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9" name="Shape 289"/>
        <p:cNvGrpSpPr/>
        <p:nvPr/>
      </p:nvGrpSpPr>
      <p:grpSpPr>
        <a:xfrm>
          <a:off x="0" y="0"/>
          <a:ext cx="0" cy="0"/>
          <a:chOff x="0" y="0"/>
          <a:chExt cx="0" cy="0"/>
        </a:xfrm>
      </p:grpSpPr>
      <p:sp>
        <p:nvSpPr>
          <p:cNvPr id="290" name="Google Shape;290;g318a445e5ea_0_2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91" name="Google Shape;291;g318a445e5ea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9" name="Shape 299"/>
        <p:cNvGrpSpPr/>
        <p:nvPr/>
      </p:nvGrpSpPr>
      <p:grpSpPr>
        <a:xfrm>
          <a:off x="0" y="0"/>
          <a:ext cx="0" cy="0"/>
          <a:chOff x="0" y="0"/>
          <a:chExt cx="0" cy="0"/>
        </a:xfrm>
      </p:grpSpPr>
      <p:sp>
        <p:nvSpPr>
          <p:cNvPr id="300" name="Google Shape;300;g318a445e5ea_0_3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01" name="Google Shape;301;g318a445e5ea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4" name="Shape 314"/>
        <p:cNvGrpSpPr/>
        <p:nvPr/>
      </p:nvGrpSpPr>
      <p:grpSpPr>
        <a:xfrm>
          <a:off x="0" y="0"/>
          <a:ext cx="0" cy="0"/>
          <a:chOff x="0" y="0"/>
          <a:chExt cx="0" cy="0"/>
        </a:xfrm>
      </p:grpSpPr>
      <p:sp>
        <p:nvSpPr>
          <p:cNvPr id="315" name="Google Shape;315;g318a445e5ea_0_4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16" name="Google Shape;316;g318a445e5ea_0_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6" name="Shape 326"/>
        <p:cNvGrpSpPr/>
        <p:nvPr/>
      </p:nvGrpSpPr>
      <p:grpSpPr>
        <a:xfrm>
          <a:off x="0" y="0"/>
          <a:ext cx="0" cy="0"/>
          <a:chOff x="0" y="0"/>
          <a:chExt cx="0" cy="0"/>
        </a:xfrm>
      </p:grpSpPr>
      <p:sp>
        <p:nvSpPr>
          <p:cNvPr id="327" name="Google Shape;327;g318a445e5ea_0_5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28" name="Google Shape;328;g318a445e5ea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6" name="Shape 336"/>
        <p:cNvGrpSpPr/>
        <p:nvPr/>
      </p:nvGrpSpPr>
      <p:grpSpPr>
        <a:xfrm>
          <a:off x="0" y="0"/>
          <a:ext cx="0" cy="0"/>
          <a:chOff x="0" y="0"/>
          <a:chExt cx="0" cy="0"/>
        </a:xfrm>
      </p:grpSpPr>
      <p:sp>
        <p:nvSpPr>
          <p:cNvPr id="337" name="Google Shape;337;g318a445e5ea_0_6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38" name="Google Shape;338;g318a445e5ea_0_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1" name="Shape 351"/>
        <p:cNvGrpSpPr/>
        <p:nvPr/>
      </p:nvGrpSpPr>
      <p:grpSpPr>
        <a:xfrm>
          <a:off x="0" y="0"/>
          <a:ext cx="0" cy="0"/>
          <a:chOff x="0" y="0"/>
          <a:chExt cx="0" cy="0"/>
        </a:xfrm>
      </p:grpSpPr>
      <p:sp>
        <p:nvSpPr>
          <p:cNvPr id="352" name="Google Shape;352;g318a445e5ea_0_8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53" name="Google Shape;353;g318a445e5ea_0_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3" name="Shape 363"/>
        <p:cNvGrpSpPr/>
        <p:nvPr/>
      </p:nvGrpSpPr>
      <p:grpSpPr>
        <a:xfrm>
          <a:off x="0" y="0"/>
          <a:ext cx="0" cy="0"/>
          <a:chOff x="0" y="0"/>
          <a:chExt cx="0" cy="0"/>
        </a:xfrm>
      </p:grpSpPr>
      <p:sp>
        <p:nvSpPr>
          <p:cNvPr id="364" name="Google Shape;364;g318a445e5ea_0_9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65" name="Google Shape;365;g318a445e5ea_0_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3" name="Shape 373"/>
        <p:cNvGrpSpPr/>
        <p:nvPr/>
      </p:nvGrpSpPr>
      <p:grpSpPr>
        <a:xfrm>
          <a:off x="0" y="0"/>
          <a:ext cx="0" cy="0"/>
          <a:chOff x="0" y="0"/>
          <a:chExt cx="0" cy="0"/>
        </a:xfrm>
      </p:grpSpPr>
      <p:sp>
        <p:nvSpPr>
          <p:cNvPr id="374" name="Google Shape;374;g318a445e5ea_0_10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75" name="Google Shape;375;g318a445e5ea_0_1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30b9990a801_0_6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30b9990a801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8" name="Shape 388"/>
        <p:cNvGrpSpPr/>
        <p:nvPr/>
      </p:nvGrpSpPr>
      <p:grpSpPr>
        <a:xfrm>
          <a:off x="0" y="0"/>
          <a:ext cx="0" cy="0"/>
          <a:chOff x="0" y="0"/>
          <a:chExt cx="0" cy="0"/>
        </a:xfrm>
      </p:grpSpPr>
      <p:sp>
        <p:nvSpPr>
          <p:cNvPr id="389" name="Google Shape;389;g318a445e5ea_0_11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90" name="Google Shape;390;g318a445e5ea_0_1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0" name="Shape 400"/>
        <p:cNvGrpSpPr/>
        <p:nvPr/>
      </p:nvGrpSpPr>
      <p:grpSpPr>
        <a:xfrm>
          <a:off x="0" y="0"/>
          <a:ext cx="0" cy="0"/>
          <a:chOff x="0" y="0"/>
          <a:chExt cx="0" cy="0"/>
        </a:xfrm>
      </p:grpSpPr>
      <p:sp>
        <p:nvSpPr>
          <p:cNvPr id="401" name="Google Shape;401;g318a445e5ea_0_12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402" name="Google Shape;402;g318a445e5ea_0_1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0" name="Shape 410"/>
        <p:cNvGrpSpPr/>
        <p:nvPr/>
      </p:nvGrpSpPr>
      <p:grpSpPr>
        <a:xfrm>
          <a:off x="0" y="0"/>
          <a:ext cx="0" cy="0"/>
          <a:chOff x="0" y="0"/>
          <a:chExt cx="0" cy="0"/>
        </a:xfrm>
      </p:grpSpPr>
      <p:sp>
        <p:nvSpPr>
          <p:cNvPr id="411" name="Google Shape;411;g318a445e5ea_0_13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412" name="Google Shape;412;g318a445e5ea_0_1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5" name="Shape 425"/>
        <p:cNvGrpSpPr/>
        <p:nvPr/>
      </p:nvGrpSpPr>
      <p:grpSpPr>
        <a:xfrm>
          <a:off x="0" y="0"/>
          <a:ext cx="0" cy="0"/>
          <a:chOff x="0" y="0"/>
          <a:chExt cx="0" cy="0"/>
        </a:xfrm>
      </p:grpSpPr>
      <p:sp>
        <p:nvSpPr>
          <p:cNvPr id="426" name="Google Shape;426;g318a445e5ea_0_15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427" name="Google Shape;427;g318a445e5ea_0_1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7" name="Shape 437"/>
        <p:cNvGrpSpPr/>
        <p:nvPr/>
      </p:nvGrpSpPr>
      <p:grpSpPr>
        <a:xfrm>
          <a:off x="0" y="0"/>
          <a:ext cx="0" cy="0"/>
          <a:chOff x="0" y="0"/>
          <a:chExt cx="0" cy="0"/>
        </a:xfrm>
      </p:grpSpPr>
      <p:sp>
        <p:nvSpPr>
          <p:cNvPr id="438" name="Google Shape;438;g318a445e5ea_0_16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439" name="Google Shape;439;g318a445e5ea_0_1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7" name="Shape 447"/>
        <p:cNvGrpSpPr/>
        <p:nvPr/>
      </p:nvGrpSpPr>
      <p:grpSpPr>
        <a:xfrm>
          <a:off x="0" y="0"/>
          <a:ext cx="0" cy="0"/>
          <a:chOff x="0" y="0"/>
          <a:chExt cx="0" cy="0"/>
        </a:xfrm>
      </p:grpSpPr>
      <p:sp>
        <p:nvSpPr>
          <p:cNvPr id="448" name="Google Shape;448;g318a445e5ea_0_17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449" name="Google Shape;449;g318a445e5ea_0_1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2" name="Shape 462"/>
        <p:cNvGrpSpPr/>
        <p:nvPr/>
      </p:nvGrpSpPr>
      <p:grpSpPr>
        <a:xfrm>
          <a:off x="0" y="0"/>
          <a:ext cx="0" cy="0"/>
          <a:chOff x="0" y="0"/>
          <a:chExt cx="0" cy="0"/>
        </a:xfrm>
      </p:grpSpPr>
      <p:sp>
        <p:nvSpPr>
          <p:cNvPr id="463" name="Google Shape;463;g318a445e5ea_0_18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464" name="Google Shape;464;g318a445e5ea_0_1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4" name="Shape 474"/>
        <p:cNvGrpSpPr/>
        <p:nvPr/>
      </p:nvGrpSpPr>
      <p:grpSpPr>
        <a:xfrm>
          <a:off x="0" y="0"/>
          <a:ext cx="0" cy="0"/>
          <a:chOff x="0" y="0"/>
          <a:chExt cx="0" cy="0"/>
        </a:xfrm>
      </p:grpSpPr>
      <p:sp>
        <p:nvSpPr>
          <p:cNvPr id="475" name="Google Shape;475;g318a445e5ea_0_19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476" name="Google Shape;476;g318a445e5ea_0_1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4" name="Shape 484"/>
        <p:cNvGrpSpPr/>
        <p:nvPr/>
      </p:nvGrpSpPr>
      <p:grpSpPr>
        <a:xfrm>
          <a:off x="0" y="0"/>
          <a:ext cx="0" cy="0"/>
          <a:chOff x="0" y="0"/>
          <a:chExt cx="0" cy="0"/>
        </a:xfrm>
      </p:grpSpPr>
      <p:sp>
        <p:nvSpPr>
          <p:cNvPr id="485" name="Google Shape;485;g318b83c3c39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486" name="Google Shape;486;g318b83c3c3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9" name="Shape 499"/>
        <p:cNvGrpSpPr/>
        <p:nvPr/>
      </p:nvGrpSpPr>
      <p:grpSpPr>
        <a:xfrm>
          <a:off x="0" y="0"/>
          <a:ext cx="0" cy="0"/>
          <a:chOff x="0" y="0"/>
          <a:chExt cx="0" cy="0"/>
        </a:xfrm>
      </p:grpSpPr>
      <p:sp>
        <p:nvSpPr>
          <p:cNvPr id="500" name="Google Shape;500;g318b83c3c39_0_1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01" name="Google Shape;501;g318b83c3c39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3173d998b68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3173d998b6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1" name="Shape 511"/>
        <p:cNvGrpSpPr/>
        <p:nvPr/>
      </p:nvGrpSpPr>
      <p:grpSpPr>
        <a:xfrm>
          <a:off x="0" y="0"/>
          <a:ext cx="0" cy="0"/>
          <a:chOff x="0" y="0"/>
          <a:chExt cx="0" cy="0"/>
        </a:xfrm>
      </p:grpSpPr>
      <p:sp>
        <p:nvSpPr>
          <p:cNvPr id="512" name="Google Shape;512;g318b83c3c39_0_2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13" name="Google Shape;513;g318b83c3c39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1" name="Shape 521"/>
        <p:cNvGrpSpPr/>
        <p:nvPr/>
      </p:nvGrpSpPr>
      <p:grpSpPr>
        <a:xfrm>
          <a:off x="0" y="0"/>
          <a:ext cx="0" cy="0"/>
          <a:chOff x="0" y="0"/>
          <a:chExt cx="0" cy="0"/>
        </a:xfrm>
      </p:grpSpPr>
      <p:sp>
        <p:nvSpPr>
          <p:cNvPr id="522" name="Google Shape;522;g318b83c3c39_0_3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3" name="Google Shape;523;g318b83c3c39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6" name="Shape 536"/>
        <p:cNvGrpSpPr/>
        <p:nvPr/>
      </p:nvGrpSpPr>
      <p:grpSpPr>
        <a:xfrm>
          <a:off x="0" y="0"/>
          <a:ext cx="0" cy="0"/>
          <a:chOff x="0" y="0"/>
          <a:chExt cx="0" cy="0"/>
        </a:xfrm>
      </p:grpSpPr>
      <p:sp>
        <p:nvSpPr>
          <p:cNvPr id="537" name="Google Shape;537;g318b83c3c39_0_4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38" name="Google Shape;538;g318b83c3c39_0_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8" name="Shape 548"/>
        <p:cNvGrpSpPr/>
        <p:nvPr/>
      </p:nvGrpSpPr>
      <p:grpSpPr>
        <a:xfrm>
          <a:off x="0" y="0"/>
          <a:ext cx="0" cy="0"/>
          <a:chOff x="0" y="0"/>
          <a:chExt cx="0" cy="0"/>
        </a:xfrm>
      </p:grpSpPr>
      <p:sp>
        <p:nvSpPr>
          <p:cNvPr id="549" name="Google Shape;549;g318b83c3c39_0_5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50" name="Google Shape;550;g318b83c3c39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8" name="Shape 558"/>
        <p:cNvGrpSpPr/>
        <p:nvPr/>
      </p:nvGrpSpPr>
      <p:grpSpPr>
        <a:xfrm>
          <a:off x="0" y="0"/>
          <a:ext cx="0" cy="0"/>
          <a:chOff x="0" y="0"/>
          <a:chExt cx="0" cy="0"/>
        </a:xfrm>
      </p:grpSpPr>
      <p:sp>
        <p:nvSpPr>
          <p:cNvPr id="559" name="Google Shape;559;g318b83c3c39_0_6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60" name="Google Shape;560;g318b83c3c39_0_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3" name="Shape 573"/>
        <p:cNvGrpSpPr/>
        <p:nvPr/>
      </p:nvGrpSpPr>
      <p:grpSpPr>
        <a:xfrm>
          <a:off x="0" y="0"/>
          <a:ext cx="0" cy="0"/>
          <a:chOff x="0" y="0"/>
          <a:chExt cx="0" cy="0"/>
        </a:xfrm>
      </p:grpSpPr>
      <p:sp>
        <p:nvSpPr>
          <p:cNvPr id="574" name="Google Shape;574;g318b83c3c39_0_8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75" name="Google Shape;575;g318b83c3c39_0_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5" name="Shape 585"/>
        <p:cNvGrpSpPr/>
        <p:nvPr/>
      </p:nvGrpSpPr>
      <p:grpSpPr>
        <a:xfrm>
          <a:off x="0" y="0"/>
          <a:ext cx="0" cy="0"/>
          <a:chOff x="0" y="0"/>
          <a:chExt cx="0" cy="0"/>
        </a:xfrm>
      </p:grpSpPr>
      <p:sp>
        <p:nvSpPr>
          <p:cNvPr id="586" name="Google Shape;586;g318b83c3c39_0_9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87" name="Google Shape;587;g318b83c3c39_0_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5" name="Shape 595"/>
        <p:cNvGrpSpPr/>
        <p:nvPr/>
      </p:nvGrpSpPr>
      <p:grpSpPr>
        <a:xfrm>
          <a:off x="0" y="0"/>
          <a:ext cx="0" cy="0"/>
          <a:chOff x="0" y="0"/>
          <a:chExt cx="0" cy="0"/>
        </a:xfrm>
      </p:grpSpPr>
      <p:sp>
        <p:nvSpPr>
          <p:cNvPr id="596" name="Google Shape;596;g318b83c3c39_0_102: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97" name="Google Shape;597;g318b83c3c39_0_1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0" name="Shape 610"/>
        <p:cNvGrpSpPr/>
        <p:nvPr/>
      </p:nvGrpSpPr>
      <p:grpSpPr>
        <a:xfrm>
          <a:off x="0" y="0"/>
          <a:ext cx="0" cy="0"/>
          <a:chOff x="0" y="0"/>
          <a:chExt cx="0" cy="0"/>
        </a:xfrm>
      </p:grpSpPr>
      <p:sp>
        <p:nvSpPr>
          <p:cNvPr id="611" name="Google Shape;611;g318b83c3c39_0_11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12" name="Google Shape;612;g318b83c3c39_0_1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2" name="Shape 622"/>
        <p:cNvGrpSpPr/>
        <p:nvPr/>
      </p:nvGrpSpPr>
      <p:grpSpPr>
        <a:xfrm>
          <a:off x="0" y="0"/>
          <a:ext cx="0" cy="0"/>
          <a:chOff x="0" y="0"/>
          <a:chExt cx="0" cy="0"/>
        </a:xfrm>
      </p:grpSpPr>
      <p:sp>
        <p:nvSpPr>
          <p:cNvPr id="623" name="Google Shape;623;g318b83c3c39_0_12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24" name="Google Shape;624;g318b83c3c39_0_1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30b9990a801_0_1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30b9990a801_0_1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2" name="Shape 632"/>
        <p:cNvGrpSpPr/>
        <p:nvPr/>
      </p:nvGrpSpPr>
      <p:grpSpPr>
        <a:xfrm>
          <a:off x="0" y="0"/>
          <a:ext cx="0" cy="0"/>
          <a:chOff x="0" y="0"/>
          <a:chExt cx="0" cy="0"/>
        </a:xfrm>
      </p:grpSpPr>
      <p:sp>
        <p:nvSpPr>
          <p:cNvPr id="633" name="Google Shape;633;g318b83c3c39_0_13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34" name="Google Shape;634;g318b83c3c39_0_1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7" name="Shape 647"/>
        <p:cNvGrpSpPr/>
        <p:nvPr/>
      </p:nvGrpSpPr>
      <p:grpSpPr>
        <a:xfrm>
          <a:off x="0" y="0"/>
          <a:ext cx="0" cy="0"/>
          <a:chOff x="0" y="0"/>
          <a:chExt cx="0" cy="0"/>
        </a:xfrm>
      </p:grpSpPr>
      <p:sp>
        <p:nvSpPr>
          <p:cNvPr id="648" name="Google Shape;648;g318b83c3c39_0_15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49" name="Google Shape;649;g318b83c3c39_0_1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9" name="Shape 659"/>
        <p:cNvGrpSpPr/>
        <p:nvPr/>
      </p:nvGrpSpPr>
      <p:grpSpPr>
        <a:xfrm>
          <a:off x="0" y="0"/>
          <a:ext cx="0" cy="0"/>
          <a:chOff x="0" y="0"/>
          <a:chExt cx="0" cy="0"/>
        </a:xfrm>
      </p:grpSpPr>
      <p:sp>
        <p:nvSpPr>
          <p:cNvPr id="660" name="Google Shape;660;g318b83c3c39_0_16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61" name="Google Shape;661;g318b83c3c39_0_1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9" name="Shape 669"/>
        <p:cNvGrpSpPr/>
        <p:nvPr/>
      </p:nvGrpSpPr>
      <p:grpSpPr>
        <a:xfrm>
          <a:off x="0" y="0"/>
          <a:ext cx="0" cy="0"/>
          <a:chOff x="0" y="0"/>
          <a:chExt cx="0" cy="0"/>
        </a:xfrm>
      </p:grpSpPr>
      <p:sp>
        <p:nvSpPr>
          <p:cNvPr id="670" name="Google Shape;670;g318b83c3c39_0_17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71" name="Google Shape;671;g318b83c3c39_0_1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4" name="Shape 684"/>
        <p:cNvGrpSpPr/>
        <p:nvPr/>
      </p:nvGrpSpPr>
      <p:grpSpPr>
        <a:xfrm>
          <a:off x="0" y="0"/>
          <a:ext cx="0" cy="0"/>
          <a:chOff x="0" y="0"/>
          <a:chExt cx="0" cy="0"/>
        </a:xfrm>
      </p:grpSpPr>
      <p:sp>
        <p:nvSpPr>
          <p:cNvPr id="685" name="Google Shape;685;g318b83c3c39_0_18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86" name="Google Shape;686;g318b83c3c39_0_1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6" name="Shape 696"/>
        <p:cNvGrpSpPr/>
        <p:nvPr/>
      </p:nvGrpSpPr>
      <p:grpSpPr>
        <a:xfrm>
          <a:off x="0" y="0"/>
          <a:ext cx="0" cy="0"/>
          <a:chOff x="0" y="0"/>
          <a:chExt cx="0" cy="0"/>
        </a:xfrm>
      </p:grpSpPr>
      <p:sp>
        <p:nvSpPr>
          <p:cNvPr id="697" name="Google Shape;697;g318b83c3c39_0_19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98" name="Google Shape;698;g318b83c3c39_0_1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6" name="Shape 706"/>
        <p:cNvGrpSpPr/>
        <p:nvPr/>
      </p:nvGrpSpPr>
      <p:grpSpPr>
        <a:xfrm>
          <a:off x="0" y="0"/>
          <a:ext cx="0" cy="0"/>
          <a:chOff x="0" y="0"/>
          <a:chExt cx="0" cy="0"/>
        </a:xfrm>
      </p:grpSpPr>
      <p:sp>
        <p:nvSpPr>
          <p:cNvPr id="707" name="Google Shape;707;g318b83c3c39_0_20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08" name="Google Shape;708;g318b83c3c39_0_2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1" name="Shape 721"/>
        <p:cNvGrpSpPr/>
        <p:nvPr/>
      </p:nvGrpSpPr>
      <p:grpSpPr>
        <a:xfrm>
          <a:off x="0" y="0"/>
          <a:ext cx="0" cy="0"/>
          <a:chOff x="0" y="0"/>
          <a:chExt cx="0" cy="0"/>
        </a:xfrm>
      </p:grpSpPr>
      <p:sp>
        <p:nvSpPr>
          <p:cNvPr id="722" name="Google Shape;722;g318b83c3c39_0_21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23" name="Google Shape;723;g318b83c3c39_0_2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3" name="Shape 733"/>
        <p:cNvGrpSpPr/>
        <p:nvPr/>
      </p:nvGrpSpPr>
      <p:grpSpPr>
        <a:xfrm>
          <a:off x="0" y="0"/>
          <a:ext cx="0" cy="0"/>
          <a:chOff x="0" y="0"/>
          <a:chExt cx="0" cy="0"/>
        </a:xfrm>
      </p:grpSpPr>
      <p:sp>
        <p:nvSpPr>
          <p:cNvPr id="734" name="Google Shape;734;g318b83c3c39_0_22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35" name="Google Shape;735;g318b83c3c39_0_2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3" name="Shape 743"/>
        <p:cNvGrpSpPr/>
        <p:nvPr/>
      </p:nvGrpSpPr>
      <p:grpSpPr>
        <a:xfrm>
          <a:off x="0" y="0"/>
          <a:ext cx="0" cy="0"/>
          <a:chOff x="0" y="0"/>
          <a:chExt cx="0" cy="0"/>
        </a:xfrm>
      </p:grpSpPr>
      <p:sp>
        <p:nvSpPr>
          <p:cNvPr id="744" name="Google Shape;744;g319cca26d45_1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45" name="Google Shape;745;g319cca26d45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30b9990a801_0_12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30b9990a801_0_1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8" name="Shape 758"/>
        <p:cNvGrpSpPr/>
        <p:nvPr/>
      </p:nvGrpSpPr>
      <p:grpSpPr>
        <a:xfrm>
          <a:off x="0" y="0"/>
          <a:ext cx="0" cy="0"/>
          <a:chOff x="0" y="0"/>
          <a:chExt cx="0" cy="0"/>
        </a:xfrm>
      </p:grpSpPr>
      <p:sp>
        <p:nvSpPr>
          <p:cNvPr id="759" name="Google Shape;759;g319cca26d45_1_1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60" name="Google Shape;760;g319cca26d45_1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0" name="Shape 770"/>
        <p:cNvGrpSpPr/>
        <p:nvPr/>
      </p:nvGrpSpPr>
      <p:grpSpPr>
        <a:xfrm>
          <a:off x="0" y="0"/>
          <a:ext cx="0" cy="0"/>
          <a:chOff x="0" y="0"/>
          <a:chExt cx="0" cy="0"/>
        </a:xfrm>
      </p:grpSpPr>
      <p:sp>
        <p:nvSpPr>
          <p:cNvPr id="771" name="Google Shape;771;g319cca26d45_1_2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72" name="Google Shape;772;g319cca26d45_1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0" name="Shape 780"/>
        <p:cNvGrpSpPr/>
        <p:nvPr/>
      </p:nvGrpSpPr>
      <p:grpSpPr>
        <a:xfrm>
          <a:off x="0" y="0"/>
          <a:ext cx="0" cy="0"/>
          <a:chOff x="0" y="0"/>
          <a:chExt cx="0" cy="0"/>
        </a:xfrm>
      </p:grpSpPr>
      <p:sp>
        <p:nvSpPr>
          <p:cNvPr id="781" name="Google Shape;781;g319cca26d45_1_3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82" name="Google Shape;782;g319cca26d45_1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5" name="Shape 795"/>
        <p:cNvGrpSpPr/>
        <p:nvPr/>
      </p:nvGrpSpPr>
      <p:grpSpPr>
        <a:xfrm>
          <a:off x="0" y="0"/>
          <a:ext cx="0" cy="0"/>
          <a:chOff x="0" y="0"/>
          <a:chExt cx="0" cy="0"/>
        </a:xfrm>
      </p:grpSpPr>
      <p:sp>
        <p:nvSpPr>
          <p:cNvPr id="796" name="Google Shape;796;g319cca26d45_1_4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97" name="Google Shape;797;g319cca26d45_1_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7" name="Shape 807"/>
        <p:cNvGrpSpPr/>
        <p:nvPr/>
      </p:nvGrpSpPr>
      <p:grpSpPr>
        <a:xfrm>
          <a:off x="0" y="0"/>
          <a:ext cx="0" cy="0"/>
          <a:chOff x="0" y="0"/>
          <a:chExt cx="0" cy="0"/>
        </a:xfrm>
      </p:grpSpPr>
      <p:sp>
        <p:nvSpPr>
          <p:cNvPr id="808" name="Google Shape;808;g319cca26d45_1_5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809" name="Google Shape;809;g319cca26d45_1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30b9990a801_0_13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30b9990a801_0_1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30b9990a801_0_15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30b9990a801_0_1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g30b9990a801_0_16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30b9990a801_0_1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0" Type="http://schemas.openxmlformats.org/officeDocument/2006/relationships/hyperlink" Target="https://www.worldhistory.org/Isabella_I_of_Castile/" TargetMode="External"/><Relationship Id="rId22" Type="http://schemas.openxmlformats.org/officeDocument/2006/relationships/hyperlink" Target="https://exploration.marinersmuseum.org/subject/amerigo-vespucci/" TargetMode="External"/><Relationship Id="rId21" Type="http://schemas.openxmlformats.org/officeDocument/2006/relationships/hyperlink" Target="https://www.encyclopedia.com/history/encyclopedias-almanacs-transcripts-and-maps/sepulveda-juan-gines-de-1490-1574" TargetMode="External"/><Relationship Id="rId24" Type="http://schemas.openxmlformats.org/officeDocument/2006/relationships/hyperlink" Target="https://kids.kiddle.co/Toribio_de_Benavente_Motolinia" TargetMode="External"/><Relationship Id="rId23" Type="http://schemas.openxmlformats.org/officeDocument/2006/relationships/hyperlink" Target="https://kids.kiddle.co/Toribio_de_Benavente_Motolinia"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9" Type="http://schemas.openxmlformats.org/officeDocument/2006/relationships/hyperlink" Target="https://exploration.marinersmuseum.org/subject/pedro-alvares-cabral/" TargetMode="External"/><Relationship Id="rId26" Type="http://schemas.openxmlformats.org/officeDocument/2006/relationships/hyperlink" Target="https://www.newworldencyclopedia.org/entry/Cuauht%C3%A9moc" TargetMode="External"/><Relationship Id="rId25" Type="http://schemas.openxmlformats.org/officeDocument/2006/relationships/hyperlink" Target="https://kids.kiddle.co/Toribio_de_Benavente_Motolinia" TargetMode="External"/><Relationship Id="rId5" Type="http://schemas.openxmlformats.org/officeDocument/2006/relationships/hyperlink" Target="https://www.history.com/topics/exploration/christopher-columbus#:~:text=The%20explorer%20Christopher%20Columbus%20made,he%20stumbled%20upon%20the%20Americas." TargetMode="External"/><Relationship Id="rId6" Type="http://schemas.openxmlformats.org/officeDocument/2006/relationships/hyperlink" Target="https://www.historycrunch.com/spanish-and-aztec-meet.html#/" TargetMode="External"/><Relationship Id="rId7" Type="http://schemas.openxmlformats.org/officeDocument/2006/relationships/hyperlink" Target="https://www.historycrunch.com/spanish-and-aztec-meet.html#/" TargetMode="External"/><Relationship Id="rId8" Type="http://schemas.openxmlformats.org/officeDocument/2006/relationships/hyperlink" Target="https://www.historycrunch.com/spanish-and-aztec-meet.html#/" TargetMode="External"/><Relationship Id="rId11" Type="http://schemas.openxmlformats.org/officeDocument/2006/relationships/hyperlink" Target="https://exploration.marinersmuseum.org/subject/vasco-de-balboa/" TargetMode="External"/><Relationship Id="rId10" Type="http://schemas.openxmlformats.org/officeDocument/2006/relationships/hyperlink" Target="https://exploration.marinersmuseum.org/subject/vasco-de-balboa/" TargetMode="External"/><Relationship Id="rId13" Type="http://schemas.openxmlformats.org/officeDocument/2006/relationships/hyperlink" Target="https://www.encyclopedia.com/science/encyclopedias-almanacs-transcripts-and-maps/european-contact-overwhelms-inca-empire-francisco-pizarros-conquest-peru" TargetMode="External"/><Relationship Id="rId12" Type="http://schemas.openxmlformats.org/officeDocument/2006/relationships/hyperlink" Target="https://exploration.marinersmuseum.org/subject/vasco-de-balboa/" TargetMode="External"/><Relationship Id="rId15" Type="http://schemas.openxmlformats.org/officeDocument/2006/relationships/hyperlink" Target="https://www.worldhistory.org/Atahualpa/" TargetMode="External"/><Relationship Id="rId14" Type="http://schemas.openxmlformats.org/officeDocument/2006/relationships/hyperlink" Target="https://www.public.asu.edu/~mesmith9/1-CompleteSet/MES-10-MoctEncyc.pdf" TargetMode="External"/><Relationship Id="rId17" Type="http://schemas.openxmlformats.org/officeDocument/2006/relationships/hyperlink" Target="https://www.smithsonianmag.com/smart-news/was-la-malinche-indigenous-interpreter-conquistador-hernan-cortes-traitor-survivor-or-icon-180978321/" TargetMode="External"/><Relationship Id="rId16" Type="http://schemas.openxmlformats.org/officeDocument/2006/relationships/hyperlink" Target="https://origins.osu.edu/milestones/july-2015-bartolom-de-las-casas-and-500-years-racial-injustice" TargetMode="External"/><Relationship Id="rId19" Type="http://schemas.openxmlformats.org/officeDocument/2006/relationships/hyperlink" Target="https://www.learner.org/series/american-passages-a-literary-survey/exploring-borderlands-video/bernal-diaz-del-castillo-1492-1584/" TargetMode="External"/><Relationship Id="rId18" Type="http://schemas.openxmlformats.org/officeDocument/2006/relationships/hyperlink" Target="https://www.learner.org/series/american-passages-a-literary-survey/exploring-borderlands-video/bernal-diaz-del-castillo-1492-1584/"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png"/><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pn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png"/><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1.png"/><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1.png"/><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1.png"/><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1.png"/><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1.png"/><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1.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1.png"/><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1.png"/><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1.png"/><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1.png"/><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1.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1.png"/><Relationship Id="rId4" Type="http://schemas.openxmlformats.org/officeDocument/2006/relationships/image" Target="../media/image2.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1.png"/><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 Id="rId3"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 Id="rId3" Type="http://schemas.openxmlformats.org/officeDocument/2006/relationships/image" Target="../media/image1.png"/><Relationship Id="rId4" Type="http://schemas.openxmlformats.org/officeDocument/2006/relationships/image" Target="../media/image2.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 Id="rId3" Type="http://schemas.openxmlformats.org/officeDocument/2006/relationships/image" Target="../media/image1.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2.xml"/><Relationship Id="rId3" Type="http://schemas.openxmlformats.org/officeDocument/2006/relationships/image" Target="../media/image1.png"/><Relationship Id="rId4" Type="http://schemas.openxmlformats.org/officeDocument/2006/relationships/image" Target="../media/image2.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3.xml"/><Relationship Id="rId3" Type="http://schemas.openxmlformats.org/officeDocument/2006/relationships/image" Target="../media/image1.png"/><Relationship Id="rId4" Type="http://schemas.openxmlformats.org/officeDocument/2006/relationships/image" Target="../media/image2.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4.xml"/><Relationship Id="rId3" Type="http://schemas.openxmlformats.org/officeDocument/2006/relationships/image" Target="../media/image1.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5.xml"/><Relationship Id="rId3" Type="http://schemas.openxmlformats.org/officeDocument/2006/relationships/image" Target="../media/image1.png"/><Relationship Id="rId4" Type="http://schemas.openxmlformats.org/officeDocument/2006/relationships/image" Target="../media/image2.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 Id="rId3" Type="http://schemas.openxmlformats.org/officeDocument/2006/relationships/image" Target="../media/image1.png"/><Relationship Id="rId4" Type="http://schemas.openxmlformats.org/officeDocument/2006/relationships/image" Target="../media/image2.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7.xml"/><Relationship Id="rId3" Type="http://schemas.openxmlformats.org/officeDocument/2006/relationships/image" Target="../media/image1.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8.xml"/><Relationship Id="rId3" Type="http://schemas.openxmlformats.org/officeDocument/2006/relationships/image" Target="../media/image1.png"/><Relationship Id="rId4" Type="http://schemas.openxmlformats.org/officeDocument/2006/relationships/image" Target="../media/image2.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9.xml"/><Relationship Id="rId3" Type="http://schemas.openxmlformats.org/officeDocument/2006/relationships/image" Target="../media/image1.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0.xml"/><Relationship Id="rId3" Type="http://schemas.openxmlformats.org/officeDocument/2006/relationships/image" Target="../media/image1.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1.xml"/><Relationship Id="rId3" Type="http://schemas.openxmlformats.org/officeDocument/2006/relationships/image" Target="../media/image1.png"/><Relationship Id="rId4" Type="http://schemas.openxmlformats.org/officeDocument/2006/relationships/image" Target="../media/image2.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 Id="rId3" Type="http://schemas.openxmlformats.org/officeDocument/2006/relationships/image" Target="../media/image1.png"/><Relationship Id="rId4" Type="http://schemas.openxmlformats.org/officeDocument/2006/relationships/image" Target="../media/image2.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3.xml"/><Relationship Id="rId3" Type="http://schemas.openxmlformats.org/officeDocument/2006/relationships/image" Target="../media/image1.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4.xml"/><Relationship Id="rId3" Type="http://schemas.openxmlformats.org/officeDocument/2006/relationships/image" Target="../media/image1.png"/><Relationship Id="rId4" Type="http://schemas.openxmlformats.org/officeDocument/2006/relationships/image" Target="../media/image2.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5.xml"/><Relationship Id="rId3" Type="http://schemas.openxmlformats.org/officeDocument/2006/relationships/image" Target="../media/image1.png"/><Relationship Id="rId4" Type="http://schemas.openxmlformats.org/officeDocument/2006/relationships/image" Target="../media/image2.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xml"/><Relationship Id="rId3" Type="http://schemas.openxmlformats.org/officeDocument/2006/relationships/image" Target="../media/image1.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7.xml"/><Relationship Id="rId3" Type="http://schemas.openxmlformats.org/officeDocument/2006/relationships/image" Target="../media/image1.png"/><Relationship Id="rId4" Type="http://schemas.openxmlformats.org/officeDocument/2006/relationships/image" Target="../media/image2.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8.xml"/><Relationship Id="rId3" Type="http://schemas.openxmlformats.org/officeDocument/2006/relationships/image" Target="../media/image1.png"/><Relationship Id="rId4" Type="http://schemas.openxmlformats.org/officeDocument/2006/relationships/image" Target="../media/image2.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9.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0.xml"/><Relationship Id="rId3" Type="http://schemas.openxmlformats.org/officeDocument/2006/relationships/image" Target="../media/image1.png"/><Relationship Id="rId4" Type="http://schemas.openxmlformats.org/officeDocument/2006/relationships/image" Target="../media/image2.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1.xml"/><Relationship Id="rId3" Type="http://schemas.openxmlformats.org/officeDocument/2006/relationships/image" Target="../media/image1.png"/><Relationship Id="rId4" Type="http://schemas.openxmlformats.org/officeDocument/2006/relationships/image" Target="../media/image2.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2.xml"/><Relationship Id="rId3" Type="http://schemas.openxmlformats.org/officeDocument/2006/relationships/image" Target="../media/image1.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3.xml"/><Relationship Id="rId3" Type="http://schemas.openxmlformats.org/officeDocument/2006/relationships/image" Target="../media/image1.png"/><Relationship Id="rId4" Type="http://schemas.openxmlformats.org/officeDocument/2006/relationships/image" Target="../media/image2.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4.xml"/><Relationship Id="rId3" Type="http://schemas.openxmlformats.org/officeDocument/2006/relationships/image" Target="../media/image1.png"/><Relationship Id="rId4" Type="http://schemas.openxmlformats.org/officeDocument/2006/relationships/image" Target="../media/image2.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5.xml"/><Relationship Id="rId3" Type="http://schemas.openxmlformats.org/officeDocument/2006/relationships/image" Target="../media/image1.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6.xml"/><Relationship Id="rId3" Type="http://schemas.openxmlformats.org/officeDocument/2006/relationships/image" Target="../media/image1.png"/><Relationship Id="rId4" Type="http://schemas.openxmlformats.org/officeDocument/2006/relationships/image" Target="../media/image2.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7.xml"/><Relationship Id="rId3" Type="http://schemas.openxmlformats.org/officeDocument/2006/relationships/image" Target="../media/image1.png"/><Relationship Id="rId4" Type="http://schemas.openxmlformats.org/officeDocument/2006/relationships/image" Target="../media/image2.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8.xml"/><Relationship Id="rId3" Type="http://schemas.openxmlformats.org/officeDocument/2006/relationships/image" Target="../media/image1.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9.xml"/><Relationship Id="rId3" Type="http://schemas.openxmlformats.org/officeDocument/2006/relationships/image" Target="../media/image1.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2.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0.xml"/><Relationship Id="rId3" Type="http://schemas.openxmlformats.org/officeDocument/2006/relationships/image" Target="../media/image1.png"/><Relationship Id="rId4" Type="http://schemas.openxmlformats.org/officeDocument/2006/relationships/image" Target="../media/image2.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1.xml"/><Relationship Id="rId3" Type="http://schemas.openxmlformats.org/officeDocument/2006/relationships/image" Target="../media/image1.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2.xml"/><Relationship Id="rId3" Type="http://schemas.openxmlformats.org/officeDocument/2006/relationships/image" Target="../media/image1.png"/><Relationship Id="rId4" Type="http://schemas.openxmlformats.org/officeDocument/2006/relationships/image" Target="../media/image2.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3.xml"/><Relationship Id="rId3" Type="http://schemas.openxmlformats.org/officeDocument/2006/relationships/image" Target="../media/image1.png"/><Relationship Id="rId4" Type="http://schemas.openxmlformats.org/officeDocument/2006/relationships/image" Target="../media/image2.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4.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Exploration Speed Dating Research</a:t>
            </a:r>
            <a:endParaRPr sz="2400">
              <a:solidFill>
                <a:schemeClr val="dk1"/>
              </a:solidFill>
              <a:latin typeface="Halant"/>
              <a:ea typeface="Halant"/>
              <a:cs typeface="Halant"/>
              <a:sym typeface="Halant"/>
            </a:endParaRPr>
          </a:p>
        </p:txBody>
      </p:sp>
      <p:pic>
        <p:nvPicPr>
          <p:cNvPr id="55" name="Google Shape;55;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59" name="Google Shape;59;p13"/>
          <p:cNvSpPr txBox="1"/>
          <p:nvPr/>
        </p:nvSpPr>
        <p:spPr>
          <a:xfrm>
            <a:off x="594300" y="655288"/>
            <a:ext cx="6583800" cy="66495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Instructions:</a:t>
            </a:r>
            <a:r>
              <a:rPr lang="en" sz="1200">
                <a:solidFill>
                  <a:schemeClr val="dk1"/>
                </a:solidFill>
                <a:latin typeface="Inter"/>
                <a:ea typeface="Inter"/>
                <a:cs typeface="Inter"/>
                <a:sym typeface="Inter"/>
              </a:rPr>
              <a:t> You will be assigned one of the historical figures below to research and create a “dating profile” for. Please use the links provided to help you start your research and answer the questions on the following pages.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Historical Figures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u="sng">
                <a:solidFill>
                  <a:srgbClr val="1155CC"/>
                </a:solidFill>
                <a:latin typeface="Inter"/>
                <a:ea typeface="Inter"/>
                <a:cs typeface="Inter"/>
                <a:sym typeface="Inter"/>
                <a:hlinkClick r:id="rId5">
                  <a:extLst>
                    <a:ext uri="{A12FA001-AC4F-418D-AE19-62706E023703}">
                      <ahyp:hlinkClr val="tx"/>
                    </a:ext>
                  </a:extLst>
                </a:hlinkClick>
              </a:rPr>
              <a:t>Christopher Columbus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u="sng">
                <a:solidFill>
                  <a:srgbClr val="1155CC"/>
                </a:solidFill>
                <a:latin typeface="Inter"/>
                <a:ea typeface="Inter"/>
                <a:cs typeface="Inter"/>
                <a:sym typeface="Inter"/>
                <a:hlinkClick r:id="rId6">
                  <a:extLst>
                    <a:ext uri="{A12FA001-AC4F-418D-AE19-62706E023703}">
                      <ahyp:hlinkClr val="tx"/>
                    </a:ext>
                  </a:extLst>
                </a:hlinkClick>
              </a:rPr>
              <a:t>Hernán</a:t>
            </a:r>
            <a:r>
              <a:rPr lang="en" sz="1200" u="sng">
                <a:solidFill>
                  <a:srgbClr val="1155CC"/>
                </a:solidFill>
                <a:latin typeface="Inter"/>
                <a:ea typeface="Inter"/>
                <a:cs typeface="Inter"/>
                <a:sym typeface="Inter"/>
                <a:hlinkClick r:id="rId7">
                  <a:extLst>
                    <a:ext uri="{A12FA001-AC4F-418D-AE19-62706E023703}">
                      <ahyp:hlinkClr val="tx"/>
                    </a:ext>
                  </a:extLst>
                </a:hlinkClick>
              </a:rPr>
              <a:t> </a:t>
            </a:r>
            <a:r>
              <a:rPr lang="en" sz="1200" u="sng">
                <a:solidFill>
                  <a:srgbClr val="1155CC"/>
                </a:solidFill>
                <a:latin typeface="Inter"/>
                <a:ea typeface="Inter"/>
                <a:cs typeface="Inter"/>
                <a:sym typeface="Inter"/>
                <a:hlinkClick r:id="rId8">
                  <a:extLst>
                    <a:ext uri="{A12FA001-AC4F-418D-AE19-62706E023703}">
                      <ahyp:hlinkClr val="tx"/>
                    </a:ext>
                  </a:extLst>
                </a:hlinkClick>
              </a:rPr>
              <a:t>Cortés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u="sng">
                <a:solidFill>
                  <a:srgbClr val="1155CC"/>
                </a:solidFill>
                <a:latin typeface="Inter"/>
                <a:ea typeface="Inter"/>
                <a:cs typeface="Inter"/>
                <a:sym typeface="Inter"/>
                <a:hlinkClick r:id="rId9">
                  <a:extLst>
                    <a:ext uri="{A12FA001-AC4F-418D-AE19-62706E023703}">
                      <ahyp:hlinkClr val="tx"/>
                    </a:ext>
                  </a:extLst>
                </a:hlinkClick>
              </a:rPr>
              <a:t>Pedro Cabral</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u="sng">
                <a:solidFill>
                  <a:schemeClr val="hlink"/>
                </a:solidFill>
                <a:latin typeface="Inter"/>
                <a:ea typeface="Inter"/>
                <a:cs typeface="Inter"/>
                <a:sym typeface="Inter"/>
                <a:hlinkClick r:id="rId10"/>
              </a:rPr>
              <a:t>Vasco </a:t>
            </a:r>
            <a:r>
              <a:rPr lang="en" sz="1200" u="sng">
                <a:solidFill>
                  <a:schemeClr val="hlink"/>
                </a:solidFill>
                <a:latin typeface="Inter"/>
                <a:ea typeface="Inter"/>
                <a:cs typeface="Inter"/>
                <a:sym typeface="Inter"/>
                <a:hlinkClick r:id="rId11"/>
              </a:rPr>
              <a:t>Núñez</a:t>
            </a:r>
            <a:r>
              <a:rPr lang="en" sz="1200" u="sng">
                <a:solidFill>
                  <a:schemeClr val="hlink"/>
                </a:solidFill>
                <a:latin typeface="Inter"/>
                <a:ea typeface="Inter"/>
                <a:cs typeface="Inter"/>
                <a:sym typeface="Inter"/>
                <a:hlinkClick r:id="rId12"/>
              </a:rPr>
              <a:t> de Balboa</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u="sng">
                <a:solidFill>
                  <a:srgbClr val="1155CC"/>
                </a:solidFill>
                <a:latin typeface="Inter"/>
                <a:ea typeface="Inter"/>
                <a:cs typeface="Inter"/>
                <a:sym typeface="Inter"/>
                <a:hlinkClick r:id="rId13">
                  <a:extLst>
                    <a:ext uri="{A12FA001-AC4F-418D-AE19-62706E023703}">
                      <ahyp:hlinkClr val="tx"/>
                    </a:ext>
                  </a:extLst>
                </a:hlinkClick>
              </a:rPr>
              <a:t>Francisco Pizarro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u="sng">
                <a:solidFill>
                  <a:schemeClr val="hlink"/>
                </a:solidFill>
                <a:latin typeface="Inter"/>
                <a:ea typeface="Inter"/>
                <a:cs typeface="Inter"/>
                <a:sym typeface="Inter"/>
                <a:hlinkClick r:id="rId14"/>
              </a:rPr>
              <a:t>Moctezuma II</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u="sng">
                <a:solidFill>
                  <a:schemeClr val="hlink"/>
                </a:solidFill>
                <a:latin typeface="Inter"/>
                <a:ea typeface="Inter"/>
                <a:cs typeface="Inter"/>
                <a:sym typeface="Inter"/>
                <a:hlinkClick r:id="rId15"/>
              </a:rPr>
              <a:t>Atahualpa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u="sng">
                <a:solidFill>
                  <a:srgbClr val="1155CC"/>
                </a:solidFill>
                <a:latin typeface="Inter"/>
                <a:ea typeface="Inter"/>
                <a:cs typeface="Inter"/>
                <a:sym typeface="Inter"/>
                <a:hlinkClick r:id="rId16">
                  <a:extLst>
                    <a:ext uri="{A12FA001-AC4F-418D-AE19-62706E023703}">
                      <ahyp:hlinkClr val="tx"/>
                    </a:ext>
                  </a:extLst>
                </a:hlinkClick>
              </a:rPr>
              <a:t>Bartolomé de las Casas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u="sng">
                <a:solidFill>
                  <a:srgbClr val="1155CC"/>
                </a:solidFill>
                <a:latin typeface="Inter"/>
                <a:ea typeface="Inter"/>
                <a:cs typeface="Inter"/>
                <a:sym typeface="Inter"/>
                <a:hlinkClick r:id="rId17">
                  <a:extLst>
                    <a:ext uri="{A12FA001-AC4F-418D-AE19-62706E023703}">
                      <ahyp:hlinkClr val="tx"/>
                    </a:ext>
                  </a:extLst>
                </a:hlinkClick>
              </a:rPr>
              <a:t>La Malinche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u="sng">
                <a:solidFill>
                  <a:schemeClr val="hlink"/>
                </a:solidFill>
                <a:latin typeface="Inter"/>
                <a:ea typeface="Inter"/>
                <a:cs typeface="Inter"/>
                <a:sym typeface="Inter"/>
                <a:hlinkClick r:id="rId18"/>
              </a:rPr>
              <a:t>Bernal Díaz del Castillo</a:t>
            </a:r>
            <a:r>
              <a:rPr lang="en" sz="1200" u="sng">
                <a:solidFill>
                  <a:schemeClr val="hlink"/>
                </a:solidFill>
                <a:latin typeface="Inter"/>
                <a:ea typeface="Inter"/>
                <a:cs typeface="Inter"/>
                <a:sym typeface="Inter"/>
                <a:hlinkClick r:id="rId19"/>
              </a:rPr>
              <a:t>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u="sng">
                <a:solidFill>
                  <a:srgbClr val="1155CC"/>
                </a:solidFill>
                <a:latin typeface="Inter"/>
                <a:ea typeface="Inter"/>
                <a:cs typeface="Inter"/>
                <a:sym typeface="Inter"/>
                <a:hlinkClick r:id="rId20">
                  <a:extLst>
                    <a:ext uri="{A12FA001-AC4F-418D-AE19-62706E023703}">
                      <ahyp:hlinkClr val="tx"/>
                    </a:ext>
                  </a:extLst>
                </a:hlinkClick>
              </a:rPr>
              <a:t>Queen Isabella I of Castile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u="sng">
                <a:solidFill>
                  <a:schemeClr val="hlink"/>
                </a:solidFill>
                <a:latin typeface="Inter"/>
                <a:ea typeface="Inter"/>
                <a:cs typeface="Inter"/>
                <a:sym typeface="Inter"/>
                <a:hlinkClick r:id="rId21"/>
              </a:rPr>
              <a:t>Juan Ginés de Sepúlveda</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u="sng">
                <a:solidFill>
                  <a:srgbClr val="1155CC"/>
                </a:solidFill>
                <a:latin typeface="Inter"/>
                <a:ea typeface="Inter"/>
                <a:cs typeface="Inter"/>
                <a:sym typeface="Inter"/>
                <a:hlinkClick r:id="rId22">
                  <a:extLst>
                    <a:ext uri="{A12FA001-AC4F-418D-AE19-62706E023703}">
                      <ahyp:hlinkClr val="tx"/>
                    </a:ext>
                  </a:extLst>
                </a:hlinkClick>
              </a:rPr>
              <a:t>Amerigo Vespucci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u="sng">
                <a:solidFill>
                  <a:schemeClr val="hlink"/>
                </a:solidFill>
                <a:latin typeface="Inter"/>
                <a:ea typeface="Inter"/>
                <a:cs typeface="Inter"/>
                <a:sym typeface="Inter"/>
                <a:hlinkClick r:id="rId23"/>
              </a:rPr>
              <a:t>Fray Toribio de Benavente (</a:t>
            </a:r>
            <a:r>
              <a:rPr lang="en" sz="1200" u="sng">
                <a:solidFill>
                  <a:schemeClr val="hlink"/>
                </a:solidFill>
                <a:latin typeface="Inter"/>
                <a:ea typeface="Inter"/>
                <a:cs typeface="Inter"/>
                <a:sym typeface="Inter"/>
                <a:hlinkClick r:id="rId24"/>
              </a:rPr>
              <a:t>Motolinía</a:t>
            </a:r>
            <a:r>
              <a:rPr lang="en" sz="1200" u="sng">
                <a:solidFill>
                  <a:schemeClr val="hlink"/>
                </a:solidFill>
                <a:latin typeface="Inter"/>
                <a:ea typeface="Inter"/>
                <a:cs typeface="Inter"/>
                <a:sym typeface="Inter"/>
                <a:hlinkClick r:id="rId25"/>
              </a:rPr>
              <a:t>)</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u="sng">
                <a:solidFill>
                  <a:schemeClr val="hlink"/>
                </a:solidFill>
                <a:latin typeface="Inter"/>
                <a:ea typeface="Inter"/>
                <a:cs typeface="Inter"/>
                <a:sym typeface="Inter"/>
                <a:hlinkClick r:id="rId26"/>
              </a:rPr>
              <a:t>Cuauhtémoc</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5" name="Shape 155"/>
        <p:cNvGrpSpPr/>
        <p:nvPr/>
      </p:nvGrpSpPr>
      <p:grpSpPr>
        <a:xfrm>
          <a:off x="0" y="0"/>
          <a:ext cx="0" cy="0"/>
          <a:chOff x="0" y="0"/>
          <a:chExt cx="0" cy="0"/>
        </a:xfrm>
      </p:grpSpPr>
      <p:sp>
        <p:nvSpPr>
          <p:cNvPr id="156" name="Google Shape;156;p22"/>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Primary Source- Moctezuma II</a:t>
            </a:r>
            <a:endParaRPr sz="2400">
              <a:solidFill>
                <a:schemeClr val="dk1"/>
              </a:solidFill>
              <a:latin typeface="Halant"/>
              <a:ea typeface="Halant"/>
              <a:cs typeface="Halant"/>
              <a:sym typeface="Halant"/>
            </a:endParaRPr>
          </a:p>
        </p:txBody>
      </p:sp>
      <p:pic>
        <p:nvPicPr>
          <p:cNvPr id="157" name="Google Shape;157;p2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8" name="Google Shape;158;p2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9" name="Google Shape;159;p2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0" name="Google Shape;160;p22"/>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61" name="Google Shape;161;p22"/>
          <p:cNvSpPr txBox="1"/>
          <p:nvPr/>
        </p:nvSpPr>
        <p:spPr>
          <a:xfrm>
            <a:off x="594300" y="655288"/>
            <a:ext cx="6583800" cy="37680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Read the primary source for your assigned historical figure and complete the THINKS worksheet.</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162" name="Google Shape;162;p22"/>
          <p:cNvSpPr txBox="1"/>
          <p:nvPr/>
        </p:nvSpPr>
        <p:spPr>
          <a:xfrm>
            <a:off x="584425" y="1784050"/>
            <a:ext cx="6597900" cy="5873400"/>
          </a:xfrm>
          <a:prstGeom prst="rect">
            <a:avLst/>
          </a:prstGeom>
          <a:noFill/>
          <a:ln>
            <a:noFill/>
          </a:ln>
        </p:spPr>
        <p:txBody>
          <a:bodyPr anchorCtr="0" anchor="t" bIns="91425" lIns="91425" spcFirstLastPara="1" rIns="91425" wrap="square" tIns="91425">
            <a:noAutofit/>
          </a:bodyPr>
          <a:lstStyle/>
          <a:p>
            <a:pPr indent="0" lvl="0" marL="0" rtl="0" algn="l">
              <a:spcBef>
                <a:spcPts val="1200"/>
              </a:spcBef>
              <a:spcAft>
                <a:spcPts val="0"/>
              </a:spcAft>
              <a:buNone/>
            </a:pPr>
            <a:r>
              <a:rPr lang="en" sz="1200">
                <a:solidFill>
                  <a:schemeClr val="dk1"/>
                </a:solidFill>
                <a:latin typeface="Halant"/>
                <a:ea typeface="Halant"/>
                <a:cs typeface="Halant"/>
                <a:sym typeface="Halant"/>
              </a:rPr>
              <a:t>Source: Unknown Aztec authors (~1519) gathered by Miguel León Portilla within </a:t>
            </a:r>
            <a:r>
              <a:rPr i="1" lang="en" sz="1200">
                <a:solidFill>
                  <a:schemeClr val="dk1"/>
                </a:solidFill>
                <a:latin typeface="Halant"/>
                <a:ea typeface="Halant"/>
                <a:cs typeface="Halant"/>
                <a:sym typeface="Halant"/>
              </a:rPr>
              <a:t>The Aztec Account of the Conquest of Mexico, </a:t>
            </a:r>
            <a:r>
              <a:rPr lang="en" sz="1200">
                <a:solidFill>
                  <a:schemeClr val="dk1"/>
                </a:solidFill>
                <a:latin typeface="Halant"/>
                <a:ea typeface="Halant"/>
                <a:cs typeface="Halant"/>
                <a:sym typeface="Halant"/>
              </a:rPr>
              <a:t>1962.</a:t>
            </a:r>
            <a:endParaRPr sz="1200">
              <a:solidFill>
                <a:schemeClr val="dk1"/>
              </a:solidFill>
              <a:latin typeface="Halant"/>
              <a:ea typeface="Halant"/>
              <a:cs typeface="Halant"/>
              <a:sym typeface="Halant"/>
            </a:endParaRPr>
          </a:p>
          <a:p>
            <a:pPr indent="0" lvl="0" marL="0" rtl="0" algn="l">
              <a:spcBef>
                <a:spcPts val="120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1200"/>
              </a:spcBef>
              <a:spcAft>
                <a:spcPts val="0"/>
              </a:spcAft>
              <a:buNone/>
            </a:pPr>
            <a:r>
              <a:rPr lang="en" sz="1200">
                <a:solidFill>
                  <a:schemeClr val="dk1"/>
                </a:solidFill>
                <a:latin typeface="Inter"/>
                <a:ea typeface="Inter"/>
                <a:cs typeface="Inter"/>
                <a:sym typeface="Inter"/>
              </a:rPr>
              <a:t>During this time, the people asked Motecuhzoma how they should celebrate their god’s fiesta.  He said: “Dress him in all his finery, in all his sacred ornaments.”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During this same time, The Sun commanded the Motecuhzoma and Itzcohuzatzin, the military chief of Tlatelolco, be made prisoners.  The Spaniards hanged a chief from Acolhuacan named Nezahualquentzin.  They also murdered the king of Nuahtla, Cohualpopocatzin, by wounding him with arrows and then burning him alive.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When this had been done, the celebrants began to sing their songs.  That is how they celebrated the first day of the fiesta.  On the second day they began to sing again but without warning they were all put to death.  The dancers and singer were completely unarmed.</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Spaniards attacked the musicians first, slashing at their hands and faces until they had killed all of them.  The singers- and even the spectators- were also killed.  This slaughter in the Sacred Patio went on for three hours.  Then the Spaniards burst into the rooms of the temple to kill the others: those who were carrying water, or bringing fodder for the horses, or grinding meal, or sweeping, or standing watch over this work.</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king Motecuzoma, who was accompanied by Itzohuatzin and by those who had brought food for the Spaniards, protested: “Our lords, that is enough!  What are you doing?  These people are not carrying shields or macanas.  Our lords, they are completely unarmed!”</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Sun had treacherously murdered our people on the twentieth day after the captain left for the coast.  We allowed the Captain to return to the city in peace.  But on the following day we attacked him with all our might, and that was the beginning of the war.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6" name="Shape 166"/>
        <p:cNvGrpSpPr/>
        <p:nvPr/>
      </p:nvGrpSpPr>
      <p:grpSpPr>
        <a:xfrm>
          <a:off x="0" y="0"/>
          <a:ext cx="0" cy="0"/>
          <a:chOff x="0" y="0"/>
          <a:chExt cx="0" cy="0"/>
        </a:xfrm>
      </p:grpSpPr>
      <p:sp>
        <p:nvSpPr>
          <p:cNvPr id="167" name="Google Shape;167;p2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Primary Source- Atahualpa</a:t>
            </a:r>
            <a:endParaRPr sz="2400">
              <a:solidFill>
                <a:schemeClr val="dk1"/>
              </a:solidFill>
              <a:latin typeface="Halant"/>
              <a:ea typeface="Halant"/>
              <a:cs typeface="Halant"/>
              <a:sym typeface="Halant"/>
            </a:endParaRPr>
          </a:p>
        </p:txBody>
      </p:sp>
      <p:pic>
        <p:nvPicPr>
          <p:cNvPr id="168" name="Google Shape;168;p2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69" name="Google Shape;169;p2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0" name="Google Shape;170;p2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71" name="Google Shape;171;p2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72" name="Google Shape;172;p23"/>
          <p:cNvSpPr txBox="1"/>
          <p:nvPr/>
        </p:nvSpPr>
        <p:spPr>
          <a:xfrm>
            <a:off x="594300" y="655288"/>
            <a:ext cx="6583800" cy="37680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Read the primary source for your assigned historical figure and complete the THINKS worksheet.</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173" name="Google Shape;173;p23"/>
          <p:cNvSpPr txBox="1"/>
          <p:nvPr/>
        </p:nvSpPr>
        <p:spPr>
          <a:xfrm>
            <a:off x="584425" y="1784050"/>
            <a:ext cx="6597900" cy="6247800"/>
          </a:xfrm>
          <a:prstGeom prst="rect">
            <a:avLst/>
          </a:prstGeom>
          <a:noFill/>
          <a:ln>
            <a:noFill/>
          </a:ln>
        </p:spPr>
        <p:txBody>
          <a:bodyPr anchorCtr="0" anchor="t" bIns="91425" lIns="91425" spcFirstLastPara="1" rIns="91425" wrap="square" tIns="91425">
            <a:noAutofit/>
          </a:bodyPr>
          <a:lstStyle/>
          <a:p>
            <a:pPr indent="0" lvl="0" marL="0" rtl="0" algn="l">
              <a:spcBef>
                <a:spcPts val="1200"/>
              </a:spcBef>
              <a:spcAft>
                <a:spcPts val="0"/>
              </a:spcAft>
              <a:buNone/>
            </a:pPr>
            <a:r>
              <a:rPr lang="en" sz="1200">
                <a:solidFill>
                  <a:schemeClr val="dk1"/>
                </a:solidFill>
                <a:latin typeface="Halant"/>
                <a:ea typeface="Halant"/>
                <a:cs typeface="Halant"/>
                <a:sym typeface="Halant"/>
              </a:rPr>
              <a:t>Source: Pedro and Hernando Pizarro, </a:t>
            </a:r>
            <a:r>
              <a:rPr i="1" lang="en" sz="1200">
                <a:solidFill>
                  <a:schemeClr val="dk1"/>
                </a:solidFill>
                <a:latin typeface="Halant"/>
                <a:ea typeface="Halant"/>
                <a:cs typeface="Halant"/>
                <a:sym typeface="Halant"/>
              </a:rPr>
              <a:t>Capture of Atahualpa, </a:t>
            </a:r>
            <a:r>
              <a:rPr lang="en" sz="1200">
                <a:solidFill>
                  <a:schemeClr val="dk1"/>
                </a:solidFill>
                <a:latin typeface="Halant"/>
                <a:ea typeface="Halant"/>
                <a:cs typeface="Halant"/>
                <a:sym typeface="Halant"/>
              </a:rPr>
              <a:t>published in Jared Diamond’s </a:t>
            </a:r>
            <a:r>
              <a:rPr i="1" lang="en" sz="1200">
                <a:solidFill>
                  <a:schemeClr val="dk1"/>
                </a:solidFill>
                <a:latin typeface="Halant"/>
                <a:ea typeface="Halant"/>
                <a:cs typeface="Halant"/>
                <a:sym typeface="Halant"/>
              </a:rPr>
              <a:t>Guns, Germs, and Steel</a:t>
            </a:r>
            <a:r>
              <a:rPr lang="en" sz="1200">
                <a:solidFill>
                  <a:schemeClr val="dk1"/>
                </a:solidFill>
                <a:latin typeface="Halant"/>
                <a:ea typeface="Halant"/>
                <a:cs typeface="Halant"/>
                <a:sym typeface="Halant"/>
              </a:rPr>
              <a:t>, 1997.</a:t>
            </a:r>
            <a:endParaRPr sz="1200">
              <a:solidFill>
                <a:schemeClr val="dk1"/>
              </a:solidFill>
              <a:latin typeface="Halant"/>
              <a:ea typeface="Halant"/>
              <a:cs typeface="Halant"/>
              <a:sym typeface="Halant"/>
            </a:endParaRPr>
          </a:p>
          <a:p>
            <a:pPr indent="0" lvl="0" marL="0" rtl="0" algn="l">
              <a:spcBef>
                <a:spcPts val="120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1200"/>
              </a:spcBef>
              <a:spcAft>
                <a:spcPts val="0"/>
              </a:spcAft>
              <a:buNone/>
            </a:pPr>
            <a:r>
              <a:rPr lang="en" sz="1200">
                <a:solidFill>
                  <a:schemeClr val="dk1"/>
                </a:solidFill>
                <a:latin typeface="Inter"/>
                <a:ea typeface="Inter"/>
                <a:cs typeface="Inter"/>
                <a:sym typeface="Inter"/>
              </a:rPr>
              <a:t>Atahuallpa asked for the Book, that he might look at it, and the Friar gave it to him closed. Atahuallpa did not know how to open the Book, and the Friar was extending his arm to do so, when Atahuallpa, in great anger, gave him a blow on the arm, not wishing that it should be opened. Then he opened it himself, and, without any astonishment at the letters and paper he threw it away from him five or </a:t>
            </a:r>
            <a:r>
              <a:rPr lang="en" sz="1200">
                <a:solidFill>
                  <a:schemeClr val="dk1"/>
                </a:solidFill>
                <a:latin typeface="Inter"/>
                <a:ea typeface="Inter"/>
                <a:cs typeface="Inter"/>
                <a:sym typeface="Inter"/>
              </a:rPr>
              <a:t>six</a:t>
            </a:r>
            <a:r>
              <a:rPr lang="en" sz="1200">
                <a:solidFill>
                  <a:schemeClr val="dk1"/>
                </a:solidFill>
                <a:latin typeface="Inter"/>
                <a:ea typeface="Inter"/>
                <a:cs typeface="Inter"/>
                <a:sym typeface="Inter"/>
              </a:rPr>
              <a:t> paces, his face a deep crimson.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Friar returned to Pizarro, shouting, “Come out! Come out, Christians! Come at these enemy </a:t>
            </a:r>
            <a:r>
              <a:rPr lang="en" sz="1200">
                <a:solidFill>
                  <a:schemeClr val="dk1"/>
                </a:solidFill>
                <a:latin typeface="Inter"/>
                <a:ea typeface="Inter"/>
                <a:cs typeface="Inter"/>
                <a:sym typeface="Inter"/>
              </a:rPr>
              <a:t>dogs</a:t>
            </a:r>
            <a:r>
              <a:rPr lang="en" sz="1200">
                <a:solidFill>
                  <a:schemeClr val="dk1"/>
                </a:solidFill>
                <a:latin typeface="Inter"/>
                <a:ea typeface="Inter"/>
                <a:cs typeface="Inter"/>
                <a:sym typeface="Inter"/>
              </a:rPr>
              <a:t> who reject the things of God. That tyrant has thrown my book of holy aw to the ground! Did you not see what happened?... March out against him, for I absolve you!”.. The trumpets were sounded, and the armored Spanish troops, both cavalry and infantry, sallied for out of their hiding places straight into the mass of unarmed Indians… the booming of the guns, the blowing of the trumpets, and the rattles on the horses threw the Indians into panicked confusion. The Spaniards fell upon them and began to cut them to pieces…. Since they were unarmed, they were attacked without danger to any Christian. The cavalry rode them down, killing and wounding, following in pursuit. The infantry made so good an assault on those that remained that in a short time most of them were put to the sword.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Governor himself took his sword and dagger, entered the thick of the Indians with the Spaniards who were with him, and with great bravery reached Atahuallpa’s litter…. Although we killed the Indians who held the litter, others at once took their places and held it aloft, and in this manner we spent a long time in overcoming and killing Indians. Finally seven or eight Spaniards on horseback spurred on their horses, rushed upon the litter from one side, and with great effort they heaved it over on its side. In that was Atahuallpa was captured, and the Governor took Atahuallpa to his </a:t>
            </a:r>
            <a:r>
              <a:rPr lang="en" sz="1200">
                <a:solidFill>
                  <a:schemeClr val="dk1"/>
                </a:solidFill>
                <a:latin typeface="Inter"/>
                <a:ea typeface="Inter"/>
                <a:cs typeface="Inter"/>
                <a:sym typeface="Inter"/>
              </a:rPr>
              <a:t>lodging</a:t>
            </a:r>
            <a:r>
              <a:rPr lang="en" sz="1200">
                <a:solidFill>
                  <a:schemeClr val="dk1"/>
                </a:solidFill>
                <a:latin typeface="Inter"/>
                <a:ea typeface="Inter"/>
                <a:cs typeface="Inter"/>
                <a:sym typeface="Inter"/>
              </a:rPr>
              <a:t>. The Indians carrying the litter, and those escorting Atahuallpa, never abandoned him: all died around him.</a:t>
            </a:r>
            <a:endParaRPr sz="1200">
              <a:solidFill>
                <a:schemeClr val="dk1"/>
              </a:solidFill>
              <a:latin typeface="Inter"/>
              <a:ea typeface="Inter"/>
              <a:cs typeface="Inter"/>
              <a:sym typeface="Inte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7" name="Shape 177"/>
        <p:cNvGrpSpPr/>
        <p:nvPr/>
      </p:nvGrpSpPr>
      <p:grpSpPr>
        <a:xfrm>
          <a:off x="0" y="0"/>
          <a:ext cx="0" cy="0"/>
          <a:chOff x="0" y="0"/>
          <a:chExt cx="0" cy="0"/>
        </a:xfrm>
      </p:grpSpPr>
      <p:sp>
        <p:nvSpPr>
          <p:cNvPr id="178" name="Google Shape;178;p2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Primary Source- </a:t>
            </a:r>
            <a:r>
              <a:rPr lang="en" sz="2400">
                <a:solidFill>
                  <a:schemeClr val="dk1"/>
                </a:solidFill>
                <a:latin typeface="Halant"/>
                <a:ea typeface="Halant"/>
                <a:cs typeface="Halant"/>
                <a:sym typeface="Halant"/>
              </a:rPr>
              <a:t>Bartolomé de las Casas</a:t>
            </a:r>
            <a:endParaRPr sz="2400">
              <a:solidFill>
                <a:schemeClr val="dk1"/>
              </a:solidFill>
              <a:latin typeface="Halant"/>
              <a:ea typeface="Halant"/>
              <a:cs typeface="Halant"/>
              <a:sym typeface="Halant"/>
            </a:endParaRPr>
          </a:p>
        </p:txBody>
      </p:sp>
      <p:pic>
        <p:nvPicPr>
          <p:cNvPr id="179" name="Google Shape;179;p2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0" name="Google Shape;180;p2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1" name="Google Shape;181;p2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82" name="Google Shape;182;p24"/>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83" name="Google Shape;183;p24"/>
          <p:cNvSpPr txBox="1"/>
          <p:nvPr/>
        </p:nvSpPr>
        <p:spPr>
          <a:xfrm>
            <a:off x="594300" y="655288"/>
            <a:ext cx="6583800" cy="37680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Read the primary source for your assigned historical figure and complete the THINKS worksheet.</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184" name="Google Shape;184;p24"/>
          <p:cNvSpPr txBox="1"/>
          <p:nvPr/>
        </p:nvSpPr>
        <p:spPr>
          <a:xfrm>
            <a:off x="584425" y="1784050"/>
            <a:ext cx="6597900" cy="3842100"/>
          </a:xfrm>
          <a:prstGeom prst="rect">
            <a:avLst/>
          </a:prstGeom>
          <a:noFill/>
          <a:ln>
            <a:noFill/>
          </a:ln>
        </p:spPr>
        <p:txBody>
          <a:bodyPr anchorCtr="0" anchor="t" bIns="91425" lIns="91425" spcFirstLastPara="1" rIns="91425" wrap="square" tIns="91425">
            <a:noAutofit/>
          </a:bodyPr>
          <a:lstStyle/>
          <a:p>
            <a:pPr indent="0" lvl="0" marL="0" rtl="0" algn="l">
              <a:spcBef>
                <a:spcPts val="1200"/>
              </a:spcBef>
              <a:spcAft>
                <a:spcPts val="0"/>
              </a:spcAft>
              <a:buClr>
                <a:schemeClr val="dk1"/>
              </a:buClr>
              <a:buSzPts val="1100"/>
              <a:buFont typeface="Arial"/>
              <a:buNone/>
            </a:pPr>
            <a:r>
              <a:rPr lang="en" sz="1200">
                <a:solidFill>
                  <a:schemeClr val="dk1"/>
                </a:solidFill>
                <a:latin typeface="Halant"/>
                <a:ea typeface="Halant"/>
                <a:cs typeface="Halant"/>
                <a:sym typeface="Halant"/>
              </a:rPr>
              <a:t>Source: Bartolomé de las Casas, </a:t>
            </a:r>
            <a:r>
              <a:rPr i="1" lang="en" sz="1200">
                <a:solidFill>
                  <a:schemeClr val="dk1"/>
                </a:solidFill>
                <a:latin typeface="Halant"/>
                <a:ea typeface="Halant"/>
                <a:cs typeface="Halant"/>
                <a:sym typeface="Halant"/>
              </a:rPr>
              <a:t>Brief Account of the Devastation of the Indies, </a:t>
            </a:r>
            <a:r>
              <a:rPr lang="en" sz="1200">
                <a:solidFill>
                  <a:schemeClr val="dk1"/>
                </a:solidFill>
                <a:latin typeface="Halant"/>
                <a:ea typeface="Halant"/>
                <a:cs typeface="Halant"/>
                <a:sym typeface="Halant"/>
              </a:rPr>
              <a:t>1542.</a:t>
            </a:r>
            <a:endParaRPr sz="1200">
              <a:solidFill>
                <a:schemeClr val="dk1"/>
              </a:solidFill>
              <a:latin typeface="Inter"/>
              <a:ea typeface="Inter"/>
              <a:cs typeface="Inter"/>
              <a:sym typeface="Inter"/>
            </a:endParaRPr>
          </a:p>
          <a:p>
            <a:pPr indent="0" lvl="0" marL="0" rtl="0" algn="l">
              <a:spcBef>
                <a:spcPts val="120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common ways mainly employed by the Spaniards who all themselves Christian and who have gone there to expatriate those pitiful nations and wipe them off the earth is by unjustly waging cruel and bloody wars.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Their reason for killing and destroying such an infinite number of souls is that the Christians have an ultimate aim, which is to acquire gold, and to swell themselves with riches in a very brief time and thus rise to a high estate disproportionate to their merits.  It should be kept in mind that their insatiable greed and ambition, the greatest ever seen in the world, is the cause of their villanies.  And also, those lands are so rich and felicitous, the native peoples so meek and patient, so easy to subject, that our Spaniards have no more consideration for them than beasts.  And I say this from my own knowledge of the acts I witnessed….And never have the Indians in all the Indies committed any act against the Spanish Christians, until those Christians have first and many times committed countless cruel aggressions against or against neighboring nations.  For in the beginning the Indians regarded the Spaniards as angels from Heaven.  Only after the Spaniards had used violence against them, killing, robbing, torturing, did the Indians ever rise up against them….</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8" name="Shape 188"/>
        <p:cNvGrpSpPr/>
        <p:nvPr/>
      </p:nvGrpSpPr>
      <p:grpSpPr>
        <a:xfrm>
          <a:off x="0" y="0"/>
          <a:ext cx="0" cy="0"/>
          <a:chOff x="0" y="0"/>
          <a:chExt cx="0" cy="0"/>
        </a:xfrm>
      </p:grpSpPr>
      <p:sp>
        <p:nvSpPr>
          <p:cNvPr id="189" name="Google Shape;189;p2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Primary Source- La Malinche</a:t>
            </a:r>
            <a:endParaRPr sz="2400">
              <a:solidFill>
                <a:schemeClr val="dk1"/>
              </a:solidFill>
              <a:latin typeface="Halant"/>
              <a:ea typeface="Halant"/>
              <a:cs typeface="Halant"/>
              <a:sym typeface="Halant"/>
            </a:endParaRPr>
          </a:p>
        </p:txBody>
      </p:sp>
      <p:pic>
        <p:nvPicPr>
          <p:cNvPr id="190" name="Google Shape;190;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91" name="Google Shape;19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2" name="Google Shape;19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93" name="Google Shape;193;p2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94" name="Google Shape;194;p25"/>
          <p:cNvSpPr txBox="1"/>
          <p:nvPr/>
        </p:nvSpPr>
        <p:spPr>
          <a:xfrm>
            <a:off x="594300" y="655288"/>
            <a:ext cx="6583800" cy="37680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Read the primary source for your assigned historical figure and complete the THINKS worksheet.</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195" name="Google Shape;195;p25"/>
          <p:cNvSpPr txBox="1"/>
          <p:nvPr/>
        </p:nvSpPr>
        <p:spPr>
          <a:xfrm>
            <a:off x="584425" y="1784050"/>
            <a:ext cx="6597900" cy="4402500"/>
          </a:xfrm>
          <a:prstGeom prst="rect">
            <a:avLst/>
          </a:prstGeom>
          <a:noFill/>
          <a:ln>
            <a:noFill/>
          </a:ln>
        </p:spPr>
        <p:txBody>
          <a:bodyPr anchorCtr="0" anchor="t" bIns="91425" lIns="91425" spcFirstLastPara="1" rIns="91425" wrap="square" tIns="91425">
            <a:noAutofit/>
          </a:bodyPr>
          <a:lstStyle/>
          <a:p>
            <a:pPr indent="0" lvl="0" marL="0" rtl="0" algn="l">
              <a:spcBef>
                <a:spcPts val="1200"/>
              </a:spcBef>
              <a:spcAft>
                <a:spcPts val="0"/>
              </a:spcAft>
              <a:buClr>
                <a:schemeClr val="dk1"/>
              </a:buClr>
              <a:buSzPts val="1100"/>
              <a:buFont typeface="Arial"/>
              <a:buNone/>
            </a:pPr>
            <a:r>
              <a:rPr lang="en" sz="1200">
                <a:solidFill>
                  <a:schemeClr val="dk1"/>
                </a:solidFill>
                <a:latin typeface="Halant"/>
                <a:ea typeface="Halant"/>
                <a:cs typeface="Halant"/>
                <a:sym typeface="Halant"/>
              </a:rPr>
              <a:t>Source: Bernal Díaz del Castillo, </a:t>
            </a:r>
            <a:r>
              <a:rPr i="1" lang="en" sz="1200">
                <a:solidFill>
                  <a:schemeClr val="dk1"/>
                </a:solidFill>
                <a:latin typeface="Halant"/>
                <a:ea typeface="Halant"/>
                <a:cs typeface="Halant"/>
                <a:sym typeface="Halant"/>
              </a:rPr>
              <a:t>The True History of the Conquest of New Spain, </a:t>
            </a:r>
            <a:r>
              <a:rPr lang="en" sz="1200">
                <a:solidFill>
                  <a:schemeClr val="dk1"/>
                </a:solidFill>
                <a:latin typeface="Halant"/>
                <a:ea typeface="Halant"/>
                <a:cs typeface="Halant"/>
                <a:sym typeface="Halant"/>
              </a:rPr>
              <a:t>written in the 1568.</a:t>
            </a:r>
            <a:endParaRPr sz="1200">
              <a:solidFill>
                <a:schemeClr val="dk1"/>
              </a:solidFill>
              <a:latin typeface="Inter"/>
              <a:ea typeface="Inter"/>
              <a:cs typeface="Inter"/>
              <a:sym typeface="Inter"/>
            </a:endParaRPr>
          </a:p>
          <a:p>
            <a:pPr indent="0" lvl="0" marL="0" rtl="0" algn="l">
              <a:spcBef>
                <a:spcPts val="120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And when Cortés arrived in the town of Guacacualco, he summoned all the caciques of the province to discuss with them the holy Catholic doctrine and their good treatment at his hands, and among the caciques was the mother of doña Marina and her half-brother, Lázaro... They were in great fear of doña Marina, for they thought that she had summoned them to have them killed, and they were weeping. When doña Marina saw them crying, she consoled them and told them not to be afraid, for when they gave her over to the men from Xicalango, they knew not what they were doing, and she forgave them. She gave them much jewelry of gold and clothing, and told them to return to their town. She said that God had shown her His great mercy in saving her from the worship of idols and making her a Christian, and letting her bear a son to her lord and master Cortés and in marrying her to such a gentleman as Juan Jaramillo, who was her husband. She said that instead of being made Cacica of all the provinces in New Spain, she would rather serve her husband and Cortés than anything else in the world. She said all this, and I heard it, and swear to it.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99" name="Shape 199"/>
        <p:cNvGrpSpPr/>
        <p:nvPr/>
      </p:nvGrpSpPr>
      <p:grpSpPr>
        <a:xfrm>
          <a:off x="0" y="0"/>
          <a:ext cx="0" cy="0"/>
          <a:chOff x="0" y="0"/>
          <a:chExt cx="0" cy="0"/>
        </a:xfrm>
      </p:grpSpPr>
      <p:sp>
        <p:nvSpPr>
          <p:cNvPr id="200" name="Google Shape;200;p2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Primary Source- </a:t>
            </a:r>
            <a:r>
              <a:rPr lang="en" sz="2400">
                <a:solidFill>
                  <a:schemeClr val="dk1"/>
                </a:solidFill>
                <a:latin typeface="Halant"/>
                <a:ea typeface="Halant"/>
                <a:cs typeface="Halant"/>
                <a:sym typeface="Halant"/>
              </a:rPr>
              <a:t>Bernal Díaz del Castillo</a:t>
            </a:r>
            <a:endParaRPr sz="2400">
              <a:solidFill>
                <a:schemeClr val="dk1"/>
              </a:solidFill>
              <a:latin typeface="Halant"/>
              <a:ea typeface="Halant"/>
              <a:cs typeface="Halant"/>
              <a:sym typeface="Halant"/>
            </a:endParaRPr>
          </a:p>
        </p:txBody>
      </p:sp>
      <p:pic>
        <p:nvPicPr>
          <p:cNvPr id="201" name="Google Shape;201;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02" name="Google Shape;202;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03" name="Google Shape;203;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04" name="Google Shape;204;p2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05" name="Google Shape;205;p26"/>
          <p:cNvSpPr txBox="1"/>
          <p:nvPr/>
        </p:nvSpPr>
        <p:spPr>
          <a:xfrm>
            <a:off x="594300" y="655288"/>
            <a:ext cx="6583800" cy="37680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Read the primary source for your assigned historical figure and complete the THINKS worksheet.</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206" name="Google Shape;206;p26"/>
          <p:cNvSpPr txBox="1"/>
          <p:nvPr/>
        </p:nvSpPr>
        <p:spPr>
          <a:xfrm>
            <a:off x="584425" y="1784050"/>
            <a:ext cx="6597900" cy="6289800"/>
          </a:xfrm>
          <a:prstGeom prst="rect">
            <a:avLst/>
          </a:prstGeom>
          <a:noFill/>
          <a:ln>
            <a:noFill/>
          </a:ln>
        </p:spPr>
        <p:txBody>
          <a:bodyPr anchorCtr="0" anchor="t" bIns="91425" lIns="91425" spcFirstLastPara="1" rIns="91425" wrap="square" tIns="91425">
            <a:noAutofit/>
          </a:bodyPr>
          <a:lstStyle/>
          <a:p>
            <a:pPr indent="0" lvl="0" marL="0" rtl="0" algn="l">
              <a:spcBef>
                <a:spcPts val="1200"/>
              </a:spcBef>
              <a:spcAft>
                <a:spcPts val="0"/>
              </a:spcAft>
              <a:buNone/>
            </a:pPr>
            <a:r>
              <a:rPr lang="en" sz="1200">
                <a:solidFill>
                  <a:schemeClr val="dk1"/>
                </a:solidFill>
                <a:latin typeface="Halant"/>
                <a:ea typeface="Halant"/>
                <a:cs typeface="Halant"/>
                <a:sym typeface="Halant"/>
              </a:rPr>
              <a:t>Source: Bernal Díaz del Castillo, </a:t>
            </a:r>
            <a:r>
              <a:rPr i="1" lang="en" sz="1200">
                <a:solidFill>
                  <a:schemeClr val="dk1"/>
                </a:solidFill>
                <a:latin typeface="Halant"/>
                <a:ea typeface="Halant"/>
                <a:cs typeface="Halant"/>
                <a:sym typeface="Halant"/>
              </a:rPr>
              <a:t>The Discovery and Conquest of Mexico, </a:t>
            </a:r>
            <a:r>
              <a:rPr lang="en" sz="1200">
                <a:solidFill>
                  <a:schemeClr val="dk1"/>
                </a:solidFill>
                <a:latin typeface="Halant"/>
                <a:ea typeface="Halant"/>
                <a:cs typeface="Halant"/>
                <a:sym typeface="Halant"/>
              </a:rPr>
              <a:t>1517-1521.</a:t>
            </a:r>
            <a:endParaRPr sz="1200">
              <a:solidFill>
                <a:schemeClr val="dk1"/>
              </a:solidFill>
              <a:latin typeface="Halant"/>
              <a:ea typeface="Halant"/>
              <a:cs typeface="Halant"/>
              <a:sym typeface="Halant"/>
            </a:endParaRPr>
          </a:p>
          <a:p>
            <a:pPr indent="0" lvl="0" marL="0" rtl="0" algn="l">
              <a:spcBef>
                <a:spcPts val="120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1200"/>
              </a:spcBef>
              <a:spcAft>
                <a:spcPts val="0"/>
              </a:spcAft>
              <a:buNone/>
            </a:pPr>
            <a:r>
              <a:rPr lang="en" sz="1200">
                <a:solidFill>
                  <a:schemeClr val="dk1"/>
                </a:solidFill>
                <a:latin typeface="Inter"/>
                <a:ea typeface="Inter"/>
                <a:cs typeface="Inter"/>
                <a:sym typeface="Inter"/>
              </a:rPr>
              <a:t>When Gonzalo de Sandoval marched with his army he left a rearguard of five horsemen and as many crossbowmen to protect the large number of the Tlaxcalans, who were laden with the spoil that they had seized. The Mexicans knew that our people were marching on Chalco, and had got together many squadrons of warriors, who fell on the rearguard where the Tlaxcalans were marching with their spoil, and punished them severely, and our five horsemen and the crossbowmen could not hold out against them, for two of the crossbowmen were killed and the others were wounded, and although Gonzalo de Sandoval promptly turned round on the enemy and defeated them, and killed ten Mexicans, the lake was so near by that the enemy managed to take refuge in the canoes in which they had come….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Sandoval soon returned with all his army to Texcoco and took in his company the sons of the Lord of Chalco and the other chieftains, and the eight Mexican prisoners and Cortés was overjoyed at his arrival. The Caciques presented themselves at once before Cortés, and, after having paid him every sign of respect, they told him of the willingness with which they would become vassals of His Majesty, as their father had commanded them to do, and begged that they might receive the chieftainship from his hands. When they had made their speeches, they presented Cortés with rich jewels worth about two hundred pesos de oro. When Cortés thoroughly understood what they had said, he showed them much kindness and embraced them, and under his hand gave the Lordship of Chalco to the elder brother with more than the half of the subject pueblos, and those of Tlamanalco and Chimal he gave to the younger brother together with Ayotzingo and other subject pueblos.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Cortés begged the chieftains to wait in Texcoco for two days, as he was about to send a Captain to Tlaxcala, for the timber and planking, who would take them in his company, and conduct them to their country, so that the Mexicans should not attack them on the road; for this they thanked him greatly and went away well contented.</a:t>
            </a:r>
            <a:endParaRPr sz="1200">
              <a:solidFill>
                <a:schemeClr val="dk1"/>
              </a:solidFill>
              <a:latin typeface="Inter"/>
              <a:ea typeface="Inter"/>
              <a:cs typeface="Inter"/>
              <a:sym typeface="Inte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0" name="Shape 210"/>
        <p:cNvGrpSpPr/>
        <p:nvPr/>
      </p:nvGrpSpPr>
      <p:grpSpPr>
        <a:xfrm>
          <a:off x="0" y="0"/>
          <a:ext cx="0" cy="0"/>
          <a:chOff x="0" y="0"/>
          <a:chExt cx="0" cy="0"/>
        </a:xfrm>
      </p:grpSpPr>
      <p:sp>
        <p:nvSpPr>
          <p:cNvPr id="211" name="Google Shape;211;p2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Primary Source- Queen Isabella I of Castile</a:t>
            </a:r>
            <a:endParaRPr sz="2400">
              <a:solidFill>
                <a:schemeClr val="dk1"/>
              </a:solidFill>
              <a:latin typeface="Halant"/>
              <a:ea typeface="Halant"/>
              <a:cs typeface="Halant"/>
              <a:sym typeface="Halant"/>
            </a:endParaRPr>
          </a:p>
        </p:txBody>
      </p:sp>
      <p:pic>
        <p:nvPicPr>
          <p:cNvPr id="212" name="Google Shape;212;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13" name="Google Shape;213;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14" name="Google Shape;214;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15" name="Google Shape;215;p2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16" name="Google Shape;216;p27"/>
          <p:cNvSpPr txBox="1"/>
          <p:nvPr/>
        </p:nvSpPr>
        <p:spPr>
          <a:xfrm>
            <a:off x="594300" y="655288"/>
            <a:ext cx="6583800" cy="35556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Read the primary source for your assigned historical figure and complete the THINKS worksheet.</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 </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217" name="Google Shape;217;p27"/>
          <p:cNvSpPr txBox="1"/>
          <p:nvPr/>
        </p:nvSpPr>
        <p:spPr>
          <a:xfrm>
            <a:off x="584425" y="1784050"/>
            <a:ext cx="6597900" cy="6573600"/>
          </a:xfrm>
          <a:prstGeom prst="rect">
            <a:avLst/>
          </a:prstGeom>
          <a:noFill/>
          <a:ln>
            <a:noFill/>
          </a:ln>
        </p:spPr>
        <p:txBody>
          <a:bodyPr anchorCtr="0" anchor="t" bIns="91425" lIns="91425" spcFirstLastPara="1" rIns="91425" wrap="square" tIns="91425">
            <a:noAutofit/>
          </a:bodyPr>
          <a:lstStyle/>
          <a:p>
            <a:pPr indent="0" lvl="0" marL="0" rtl="0" algn="l">
              <a:spcBef>
                <a:spcPts val="1200"/>
              </a:spcBef>
              <a:spcAft>
                <a:spcPts val="0"/>
              </a:spcAft>
              <a:buNone/>
            </a:pPr>
            <a:r>
              <a:rPr lang="en" sz="1200">
                <a:solidFill>
                  <a:schemeClr val="dk1"/>
                </a:solidFill>
                <a:latin typeface="Halant"/>
                <a:ea typeface="Halant"/>
                <a:cs typeface="Halant"/>
                <a:sym typeface="Halant"/>
              </a:rPr>
              <a:t>Source: King Ferdinand and Queen Isabella, </a:t>
            </a:r>
            <a:r>
              <a:rPr i="1" lang="en" sz="1200">
                <a:solidFill>
                  <a:schemeClr val="dk1"/>
                </a:solidFill>
                <a:latin typeface="Halant"/>
                <a:ea typeface="Halant"/>
                <a:cs typeface="Halant"/>
                <a:sym typeface="Halant"/>
              </a:rPr>
              <a:t>Letter to Commander Nicolas de Ovando, Governor of Hispaniola, </a:t>
            </a:r>
            <a:r>
              <a:rPr lang="en" sz="1200">
                <a:solidFill>
                  <a:schemeClr val="dk1"/>
                </a:solidFill>
                <a:latin typeface="Halant"/>
                <a:ea typeface="Halant"/>
                <a:cs typeface="Halant"/>
                <a:sym typeface="Halant"/>
              </a:rPr>
              <a:t>1501.</a:t>
            </a:r>
            <a:endParaRPr sz="1200">
              <a:solidFill>
                <a:schemeClr val="dk1"/>
              </a:solidFill>
              <a:latin typeface="Halant"/>
              <a:ea typeface="Halant"/>
              <a:cs typeface="Halant"/>
              <a:sym typeface="Halant"/>
            </a:endParaRPr>
          </a:p>
          <a:p>
            <a:pPr indent="0" lvl="0" marL="0" rtl="0" algn="l">
              <a:spcBef>
                <a:spcPts val="120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1200"/>
              </a:spcBef>
              <a:spcAft>
                <a:spcPts val="0"/>
              </a:spcAft>
              <a:buNone/>
            </a:pPr>
            <a:r>
              <a:rPr lang="en" sz="1200">
                <a:solidFill>
                  <a:schemeClr val="dk1"/>
                </a:solidFill>
                <a:latin typeface="Inter"/>
                <a:ea typeface="Inter"/>
                <a:cs typeface="Inter"/>
                <a:sym typeface="Inter"/>
              </a:rPr>
              <a:t>Because it is our will that the Indians be converted to Our Holy Catholic Faith and their</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souls be saved . . . you are to take care, without using any force against them, that the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priests who are there teach and admonish them for this purpose with much love, so that</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they are converted as quickly as possible . .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Because We have been informed that some Christians in the abovesaid islands, and especially in Hispaniola, have taken the Indians’ wives and other things from them against their will, you shall give orders, as soon as you arrive, that everything taken from the Indians against their will be returned . . . and if Spaniards should wish to marry Indian women, the marriages should be entered into willingly by both parties and not made by force….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Because it is Our will that the Indians pay the tributes and dues they owe Us as subject in Our Kingdoms and Lordships . . . you are to speak with the caciques and principales [Indian leaders and headmen] and whatever Indians you think necessary, negotiating with them the tribute to be paid each year . .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Because it will be necessary to use Indian labor in mining gold and other tasks We have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ordered done, you are to require the Indians to work in the things of Our service, paying to each the salary that seems just to you . .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Since the security of the land requires the construction of some forts, you are to determine the manner of building these forts and build up to three . . .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In order that Christians and Indians shall live together in peace, friendship, and harmony, and that there be no fights or quarrels among them, you shall order that no one give or sell offensive or defensive weapons to the Indians nor exchange such weapons with them . . .</a:t>
            </a:r>
            <a:endParaRPr sz="1200">
              <a:solidFill>
                <a:schemeClr val="dk1"/>
              </a:solidFill>
              <a:latin typeface="Inter"/>
              <a:ea typeface="Inter"/>
              <a:cs typeface="Inter"/>
              <a:sym typeface="Inte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1" name="Shape 221"/>
        <p:cNvGrpSpPr/>
        <p:nvPr/>
      </p:nvGrpSpPr>
      <p:grpSpPr>
        <a:xfrm>
          <a:off x="0" y="0"/>
          <a:ext cx="0" cy="0"/>
          <a:chOff x="0" y="0"/>
          <a:chExt cx="0" cy="0"/>
        </a:xfrm>
      </p:grpSpPr>
      <p:sp>
        <p:nvSpPr>
          <p:cNvPr id="222" name="Google Shape;222;p2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Primary Source- </a:t>
            </a:r>
            <a:r>
              <a:rPr lang="en" sz="2400">
                <a:solidFill>
                  <a:schemeClr val="dk1"/>
                </a:solidFill>
                <a:latin typeface="Halant"/>
                <a:ea typeface="Halant"/>
                <a:cs typeface="Halant"/>
                <a:sym typeface="Halant"/>
              </a:rPr>
              <a:t>Juan Ginés de Sepúlveda</a:t>
            </a:r>
            <a:endParaRPr sz="2400">
              <a:solidFill>
                <a:schemeClr val="dk1"/>
              </a:solidFill>
              <a:latin typeface="Halant"/>
              <a:ea typeface="Halant"/>
              <a:cs typeface="Halant"/>
              <a:sym typeface="Halant"/>
            </a:endParaRPr>
          </a:p>
        </p:txBody>
      </p:sp>
      <p:pic>
        <p:nvPicPr>
          <p:cNvPr id="223" name="Google Shape;223;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24" name="Google Shape;224;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25" name="Google Shape;225;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26" name="Google Shape;226;p2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27" name="Google Shape;227;p28"/>
          <p:cNvSpPr txBox="1"/>
          <p:nvPr/>
        </p:nvSpPr>
        <p:spPr>
          <a:xfrm>
            <a:off x="594300" y="655288"/>
            <a:ext cx="6583800" cy="37680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Read the primary source for your assigned historical figure and complete the THINKS worksheet.</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228" name="Google Shape;228;p28"/>
          <p:cNvSpPr txBox="1"/>
          <p:nvPr/>
        </p:nvSpPr>
        <p:spPr>
          <a:xfrm>
            <a:off x="584425" y="1784050"/>
            <a:ext cx="6597900" cy="5579100"/>
          </a:xfrm>
          <a:prstGeom prst="rect">
            <a:avLst/>
          </a:prstGeom>
          <a:noFill/>
          <a:ln>
            <a:noFill/>
          </a:ln>
        </p:spPr>
        <p:txBody>
          <a:bodyPr anchorCtr="0" anchor="t" bIns="91425" lIns="91425" spcFirstLastPara="1" rIns="91425" wrap="square" tIns="91425">
            <a:noAutofit/>
          </a:bodyPr>
          <a:lstStyle/>
          <a:p>
            <a:pPr indent="0" lvl="0" marL="0" rtl="0" algn="l">
              <a:spcBef>
                <a:spcPts val="1200"/>
              </a:spcBef>
              <a:spcAft>
                <a:spcPts val="0"/>
              </a:spcAft>
              <a:buNone/>
            </a:pPr>
            <a:r>
              <a:rPr lang="en" sz="1200">
                <a:solidFill>
                  <a:schemeClr val="dk1"/>
                </a:solidFill>
                <a:latin typeface="Halant"/>
                <a:ea typeface="Halant"/>
                <a:cs typeface="Halant"/>
                <a:sym typeface="Halant"/>
              </a:rPr>
              <a:t>Source: Juan Ginés de Sepúlveda, </a:t>
            </a:r>
            <a:r>
              <a:rPr i="1" lang="en" sz="1200">
                <a:solidFill>
                  <a:schemeClr val="dk1"/>
                </a:solidFill>
                <a:latin typeface="Halant"/>
                <a:ea typeface="Halant"/>
                <a:cs typeface="Halant"/>
                <a:sym typeface="Halant"/>
              </a:rPr>
              <a:t>The Second Democrates, </a:t>
            </a:r>
            <a:r>
              <a:rPr lang="en" sz="1200">
                <a:solidFill>
                  <a:schemeClr val="dk1"/>
                </a:solidFill>
                <a:latin typeface="Halant"/>
                <a:ea typeface="Halant"/>
                <a:cs typeface="Halant"/>
                <a:sym typeface="Halant"/>
              </a:rPr>
              <a:t>1547.</a:t>
            </a:r>
            <a:endParaRPr sz="1200">
              <a:solidFill>
                <a:schemeClr val="dk1"/>
              </a:solidFill>
              <a:latin typeface="Halant"/>
              <a:ea typeface="Halant"/>
              <a:cs typeface="Halant"/>
              <a:sym typeface="Halant"/>
            </a:endParaRPr>
          </a:p>
          <a:p>
            <a:pPr indent="0" lvl="0" marL="0" rtl="0" algn="l">
              <a:spcBef>
                <a:spcPts val="120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1200"/>
              </a:spcBef>
              <a:spcAft>
                <a:spcPts val="0"/>
              </a:spcAft>
              <a:buNone/>
            </a:pPr>
            <a:r>
              <a:rPr lang="en" sz="1200">
                <a:solidFill>
                  <a:schemeClr val="dk1"/>
                </a:solidFill>
                <a:latin typeface="Inter"/>
                <a:ea typeface="Inter"/>
                <a:cs typeface="Inter"/>
                <a:sym typeface="Inter"/>
              </a:rPr>
              <a:t>The Spanish have a perfect right to rule these barbarians of the New World and the adjacent islands, who in prudence, skill, virtues, and humanity are as inferior to the Spanish as children to adults, or women to men; for there exists between the two as great a difference as between savage and cruel races and the most merciful, between the most and the moderate and temperate, and, I might even say, between apes and men….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Furthermore these Indians were otherwise so cowardly and timid that they could barely endure the presence of our soldiers, and many times thousands upon thousands of them scattered in flight like women before Spaniards so few that they did not even number one hundred…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And if this type of servile and barbarous nation had not been to their liking and</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nature, it would have been easy for them, as it was not a hereditary monarchy, to take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advantage of the death of a king in order to obtain a freer state and one more favorable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to their interests; by not doing so, they have stated quite clearly that they have been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born to slavery and not to civic and liberal life. Therefore, if you wish to reduce them, I</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do not say to our domination, but to a servitude a little less harsh, it will not be difficult</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for them to change their masters, and instead of the ones they had, who were barbarous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and impious and inhuman, to accept the Christians, cultivators of human virtues and</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true faith…</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2" name="Shape 232"/>
        <p:cNvGrpSpPr/>
        <p:nvPr/>
      </p:nvGrpSpPr>
      <p:grpSpPr>
        <a:xfrm>
          <a:off x="0" y="0"/>
          <a:ext cx="0" cy="0"/>
          <a:chOff x="0" y="0"/>
          <a:chExt cx="0" cy="0"/>
        </a:xfrm>
      </p:grpSpPr>
      <p:sp>
        <p:nvSpPr>
          <p:cNvPr id="233" name="Google Shape;233;p2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Primary Source- Amerigo Vespucci</a:t>
            </a:r>
            <a:endParaRPr sz="2400">
              <a:solidFill>
                <a:schemeClr val="dk1"/>
              </a:solidFill>
              <a:latin typeface="Halant"/>
              <a:ea typeface="Halant"/>
              <a:cs typeface="Halant"/>
              <a:sym typeface="Halant"/>
            </a:endParaRPr>
          </a:p>
        </p:txBody>
      </p:sp>
      <p:pic>
        <p:nvPicPr>
          <p:cNvPr id="234" name="Google Shape;234;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35" name="Google Shape;235;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36" name="Google Shape;236;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37" name="Google Shape;237;p29"/>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38" name="Google Shape;238;p29"/>
          <p:cNvSpPr txBox="1"/>
          <p:nvPr/>
        </p:nvSpPr>
        <p:spPr>
          <a:xfrm>
            <a:off x="594300" y="655288"/>
            <a:ext cx="6583800" cy="31308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Read the primary source for your assigned historical figure and complete the THINKS worksheet.</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239" name="Google Shape;239;p29"/>
          <p:cNvSpPr txBox="1"/>
          <p:nvPr/>
        </p:nvSpPr>
        <p:spPr>
          <a:xfrm>
            <a:off x="584425" y="1784050"/>
            <a:ext cx="6597900" cy="6573600"/>
          </a:xfrm>
          <a:prstGeom prst="rect">
            <a:avLst/>
          </a:prstGeom>
          <a:noFill/>
          <a:ln>
            <a:noFill/>
          </a:ln>
        </p:spPr>
        <p:txBody>
          <a:bodyPr anchorCtr="0" anchor="t" bIns="91425" lIns="91425" spcFirstLastPara="1" rIns="91425" wrap="square" tIns="91425">
            <a:noAutofit/>
          </a:bodyPr>
          <a:lstStyle/>
          <a:p>
            <a:pPr indent="0" lvl="0" marL="0" rtl="0" algn="l">
              <a:spcBef>
                <a:spcPts val="1200"/>
              </a:spcBef>
              <a:spcAft>
                <a:spcPts val="0"/>
              </a:spcAft>
              <a:buNone/>
            </a:pPr>
            <a:r>
              <a:rPr lang="en" sz="1200">
                <a:solidFill>
                  <a:schemeClr val="dk1"/>
                </a:solidFill>
                <a:latin typeface="Halant"/>
                <a:ea typeface="Halant"/>
                <a:cs typeface="Halant"/>
                <a:sym typeface="Halant"/>
              </a:rPr>
              <a:t>Source: Amerigo Vespucci, </a:t>
            </a:r>
            <a:r>
              <a:rPr i="1" lang="en" sz="1200">
                <a:solidFill>
                  <a:schemeClr val="dk1"/>
                </a:solidFill>
                <a:latin typeface="Halant"/>
                <a:ea typeface="Halant"/>
                <a:cs typeface="Halant"/>
                <a:sym typeface="Halant"/>
              </a:rPr>
              <a:t>Letter to a “Magnificent Lord,” </a:t>
            </a:r>
            <a:r>
              <a:rPr lang="en" sz="1200">
                <a:solidFill>
                  <a:schemeClr val="dk1"/>
                </a:solidFill>
                <a:latin typeface="Halant"/>
                <a:ea typeface="Halant"/>
                <a:cs typeface="Halant"/>
                <a:sym typeface="Halant"/>
              </a:rPr>
              <a:t>1497-1498.</a:t>
            </a:r>
            <a:endParaRPr sz="1200">
              <a:solidFill>
                <a:schemeClr val="dk1"/>
              </a:solidFill>
              <a:latin typeface="Halant"/>
              <a:ea typeface="Halant"/>
              <a:cs typeface="Halant"/>
              <a:sym typeface="Halant"/>
            </a:endParaRPr>
          </a:p>
          <a:p>
            <a:pPr indent="0" lvl="0" marL="0" rtl="0" algn="l">
              <a:spcBef>
                <a:spcPts val="120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1200"/>
              </a:spcBef>
              <a:spcAft>
                <a:spcPts val="0"/>
              </a:spcAft>
              <a:buNone/>
            </a:pPr>
            <a:r>
              <a:rPr lang="en" sz="1200">
                <a:solidFill>
                  <a:schemeClr val="dk1"/>
                </a:solidFill>
                <a:latin typeface="Inter"/>
                <a:ea typeface="Inter"/>
                <a:cs typeface="Inter"/>
                <a:sym typeface="Inter"/>
              </a:rPr>
              <a:t>Their mode of life is very barbarous, for they have no regular time for their meals, but they eat at any time that they have the wish, as often at night as in the day—indeed, they eat at all hours. They take their food on the ground, without napkin or any other cloth, eating out of earthen pots which they make, or out of half calabashes. They sleep in certain very large nets made of cotton, and suspended in the air; and if this should seem a bad way of sleeping, I say that it is pleasant to sleep in that manner, and that we slept better in that way than in coverlets. They are a people of cleanly habits as regards their bodies, and are constantly washing themselves. When they empty the stomach they do everything so as not to be seen, and in this they are clean and decent; but in making water they are dirty and without shame, for while talking with us they do such things without turning round, and without any shame….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They eat little flesh, unless it be human flesh, and your Magnificence must know that they are so inhuman as to transgress regarding this most bestial custom. For they eat all their enemies that they kill or take, as well females as males, with so much barbarity that it is a brutal thing to mention, how much more to see it, as has happened to me an infinite number of times. They were astonished at us when we told them that we did not eat our enemies. Your Magnificence may believe for certain that they have many other barbarous customs, for in these four voyages I have seen so many things different from our customs that I have written a book….</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Being armed as well as our means admitted, we returned to the shore. They did not oppose our landing, I believe from fear of the guns. Forty of our men landed in four detachments, each with a captain, and attacked them. After a long battle, many of them being killed, the rest were put to flight. We followed in pursuit until we came to a village, having taken nearly 250 prisoners. We burnt the village and returned to the ships with these 250 prisoners, leaving many killed and wounded. On our side no more than one was killed, and twenty-two were wounded, who all recovered. God be thanked! We prepared to depart, and the seven men, five of whom were wounded, took a canoe belonging to the island, and with seven prisoners that we gave them, four women and three men, they returned to their land with much joy, astonished at our power.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43" name="Shape 243"/>
        <p:cNvGrpSpPr/>
        <p:nvPr/>
      </p:nvGrpSpPr>
      <p:grpSpPr>
        <a:xfrm>
          <a:off x="0" y="0"/>
          <a:ext cx="0" cy="0"/>
          <a:chOff x="0" y="0"/>
          <a:chExt cx="0" cy="0"/>
        </a:xfrm>
      </p:grpSpPr>
      <p:sp>
        <p:nvSpPr>
          <p:cNvPr id="244" name="Google Shape;244;p3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Primary Source- Fray Toribio de Benavente (</a:t>
            </a:r>
            <a:r>
              <a:rPr lang="en" sz="1900">
                <a:solidFill>
                  <a:schemeClr val="dk1"/>
                </a:solidFill>
                <a:latin typeface="Halant"/>
                <a:ea typeface="Halant"/>
                <a:cs typeface="Halant"/>
                <a:sym typeface="Halant"/>
              </a:rPr>
              <a:t>Motolinía</a:t>
            </a:r>
            <a:r>
              <a:rPr lang="en" sz="1900">
                <a:solidFill>
                  <a:schemeClr val="dk1"/>
                </a:solidFill>
                <a:latin typeface="Halant"/>
                <a:ea typeface="Halant"/>
                <a:cs typeface="Halant"/>
                <a:sym typeface="Halant"/>
              </a:rPr>
              <a:t>)</a:t>
            </a:r>
            <a:endParaRPr sz="1900">
              <a:solidFill>
                <a:schemeClr val="dk1"/>
              </a:solidFill>
              <a:latin typeface="Halant"/>
              <a:ea typeface="Halant"/>
              <a:cs typeface="Halant"/>
              <a:sym typeface="Halant"/>
            </a:endParaRPr>
          </a:p>
        </p:txBody>
      </p:sp>
      <p:pic>
        <p:nvPicPr>
          <p:cNvPr id="245" name="Google Shape;245;p3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46" name="Google Shape;246;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47" name="Google Shape;247;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48" name="Google Shape;248;p30"/>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49" name="Google Shape;249;p30"/>
          <p:cNvSpPr txBox="1"/>
          <p:nvPr/>
        </p:nvSpPr>
        <p:spPr>
          <a:xfrm>
            <a:off x="594300" y="655288"/>
            <a:ext cx="6583800" cy="37680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Read the primary source for your assigned historical figure and complete the THINKS worksheet.</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250" name="Google Shape;250;p30"/>
          <p:cNvSpPr txBox="1"/>
          <p:nvPr/>
        </p:nvSpPr>
        <p:spPr>
          <a:xfrm>
            <a:off x="584425" y="1784050"/>
            <a:ext cx="6597900" cy="7688100"/>
          </a:xfrm>
          <a:prstGeom prst="rect">
            <a:avLst/>
          </a:prstGeom>
          <a:noFill/>
          <a:ln>
            <a:noFill/>
          </a:ln>
        </p:spPr>
        <p:txBody>
          <a:bodyPr anchorCtr="0" anchor="t" bIns="91425" lIns="91425" spcFirstLastPara="1" rIns="91425" wrap="square" tIns="91425">
            <a:noAutofit/>
          </a:bodyPr>
          <a:lstStyle/>
          <a:p>
            <a:pPr indent="0" lvl="0" marL="0" rtl="0" algn="l">
              <a:spcBef>
                <a:spcPts val="1200"/>
              </a:spcBef>
              <a:spcAft>
                <a:spcPts val="0"/>
              </a:spcAft>
              <a:buNone/>
            </a:pPr>
            <a:r>
              <a:rPr lang="en" sz="1200">
                <a:solidFill>
                  <a:schemeClr val="dk1"/>
                </a:solidFill>
                <a:latin typeface="Halant"/>
                <a:ea typeface="Halant"/>
                <a:cs typeface="Halant"/>
                <a:sym typeface="Halant"/>
              </a:rPr>
              <a:t>Source: Toribio Motolinía, </a:t>
            </a:r>
            <a:r>
              <a:rPr i="1" lang="en" sz="1200">
                <a:solidFill>
                  <a:schemeClr val="dk1"/>
                </a:solidFill>
                <a:latin typeface="Halant"/>
                <a:ea typeface="Halant"/>
                <a:cs typeface="Halant"/>
                <a:sym typeface="Halant"/>
              </a:rPr>
              <a:t>History of the Indians of New Spain, </a:t>
            </a:r>
            <a:r>
              <a:rPr lang="en" sz="1200">
                <a:solidFill>
                  <a:schemeClr val="dk1"/>
                </a:solidFill>
                <a:latin typeface="Halant"/>
                <a:ea typeface="Halant"/>
                <a:cs typeface="Halant"/>
                <a:sym typeface="Halant"/>
              </a:rPr>
              <a:t>1540s.</a:t>
            </a:r>
            <a:endParaRPr sz="1200">
              <a:solidFill>
                <a:schemeClr val="dk1"/>
              </a:solidFill>
              <a:latin typeface="Halant"/>
              <a:ea typeface="Halant"/>
              <a:cs typeface="Halant"/>
              <a:sym typeface="Halant"/>
            </a:endParaRPr>
          </a:p>
          <a:p>
            <a:pPr indent="0" lvl="0" marL="0" rtl="0" algn="l">
              <a:spcBef>
                <a:spcPts val="120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1200"/>
              </a:spcBef>
              <a:spcAft>
                <a:spcPts val="0"/>
              </a:spcAft>
              <a:buNone/>
            </a:pPr>
            <a:r>
              <a:rPr lang="en" sz="1200">
                <a:solidFill>
                  <a:schemeClr val="dk1"/>
                </a:solidFill>
                <a:latin typeface="Inter"/>
                <a:ea typeface="Inter"/>
                <a:cs typeface="Inter"/>
                <a:sym typeface="Inter"/>
              </a:rPr>
              <a:t>The fifth plague was the great taxes and tributes that the Indians paid. As they had, in the temples of their idols and in the possession of their lords and chief men and in many tombs, a great quantity of gold, the accumulation of many years, the Spaniards began to exact heavy tributes from them, and the Indians, terrified of the Spaniards ever since the war, gave everything they had. As the tributes, however, were so continuous that they scarcely paid one when they were obliged to pay another, they sold children and their lands to the money lenders in order to meet obligations; and when they were unable to do so many died because of it, some under torture and some in cruel prisons, for the Spaniards treated them brutally and considered them less than beasts….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ninth plague was the service of the mines, to which the heavily laden Indians traveled sixty leagues or more to carry provisions; the food which they carried for themselves gave out when they reached the mines and sometimes on the way back before they reached home; sometimes they were kept by the miners for several days to help them get out the mineral or to build houses for them or to serve them, and when their food gave out they died, either at the mines or on the road, for they had no money to buy food and there was no one to give it to them. Some reached home in such a state that they died soon after. The bodies of these Indians and of the slaves who died in the mines produced such a stench that it caused a pestilence, especially at the mines of Oaxyecac. For half a league around these mines and along a great part of the road one could scarcely avoid walking over dead bodies or bones, and the flocks of birds and crows that came to feed upon the corpses were so numerous that they darkened the sun, so that many villages along the road and in the district were deserted. Other Indians fled to the woods, abandoning their houses and fields….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Here in Mexico the Indians were waiting for one party of Spaniards to defeat the other in order to fall upon those who should be left and put them all to the sword. God, however, did not permit this, not wishing that what had with such difficulty been won to His service should be lost; and He Himself gave grace to the friars to pacify the belligerent factions and the Spaniards to obey the friars as their true fathers, which they did. The Spaniards themselves had begged the Friars Minor (for at that time there were no others) to use the powers granted to them by the Pope until such time as bishops should be appointed. Thus, sometimes by treaty and sometimes by reproof, the friars remedied great evils and prevented many deaths.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54" name="Shape 254"/>
        <p:cNvGrpSpPr/>
        <p:nvPr/>
      </p:nvGrpSpPr>
      <p:grpSpPr>
        <a:xfrm>
          <a:off x="0" y="0"/>
          <a:ext cx="0" cy="0"/>
          <a:chOff x="0" y="0"/>
          <a:chExt cx="0" cy="0"/>
        </a:xfrm>
      </p:grpSpPr>
      <p:sp>
        <p:nvSpPr>
          <p:cNvPr id="255" name="Google Shape;255;p3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Primary Source- Cuauhtémoc</a:t>
            </a:r>
            <a:endParaRPr sz="2400">
              <a:solidFill>
                <a:schemeClr val="dk1"/>
              </a:solidFill>
              <a:latin typeface="Halant"/>
              <a:ea typeface="Halant"/>
              <a:cs typeface="Halant"/>
              <a:sym typeface="Halant"/>
            </a:endParaRPr>
          </a:p>
        </p:txBody>
      </p:sp>
      <p:pic>
        <p:nvPicPr>
          <p:cNvPr id="256" name="Google Shape;256;p3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57" name="Google Shape;257;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58" name="Google Shape;258;p3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59" name="Google Shape;259;p31"/>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60" name="Google Shape;260;p31"/>
          <p:cNvSpPr txBox="1"/>
          <p:nvPr/>
        </p:nvSpPr>
        <p:spPr>
          <a:xfrm>
            <a:off x="594300" y="655288"/>
            <a:ext cx="6583800" cy="35556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Read the primary source for your assigned historical figure and complete the THINKS worksheet</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261" name="Google Shape;261;p31"/>
          <p:cNvSpPr txBox="1"/>
          <p:nvPr/>
        </p:nvSpPr>
        <p:spPr>
          <a:xfrm>
            <a:off x="584425" y="1326850"/>
            <a:ext cx="6597900" cy="8062800"/>
          </a:xfrm>
          <a:prstGeom prst="rect">
            <a:avLst/>
          </a:prstGeom>
          <a:noFill/>
          <a:ln>
            <a:noFill/>
          </a:ln>
        </p:spPr>
        <p:txBody>
          <a:bodyPr anchorCtr="0" anchor="t" bIns="91425" lIns="91425" spcFirstLastPara="1" rIns="91425" wrap="square" tIns="91425">
            <a:noAutofit/>
          </a:bodyPr>
          <a:lstStyle/>
          <a:p>
            <a:pPr indent="0" lvl="0" marL="0" rtl="0" algn="l">
              <a:spcBef>
                <a:spcPts val="1200"/>
              </a:spcBef>
              <a:spcAft>
                <a:spcPts val="0"/>
              </a:spcAft>
              <a:buNone/>
            </a:pPr>
            <a:r>
              <a:rPr lang="en" sz="1200">
                <a:solidFill>
                  <a:schemeClr val="dk1"/>
                </a:solidFill>
                <a:latin typeface="Halant"/>
                <a:ea typeface="Halant"/>
                <a:cs typeface="Halant"/>
                <a:sym typeface="Halant"/>
              </a:rPr>
              <a:t>Source: Fray Diego Durán, </a:t>
            </a:r>
            <a:r>
              <a:rPr i="1" lang="en" sz="1200">
                <a:solidFill>
                  <a:schemeClr val="dk1"/>
                </a:solidFill>
                <a:latin typeface="Halant"/>
                <a:ea typeface="Halant"/>
                <a:cs typeface="Halant"/>
                <a:sym typeface="Halant"/>
              </a:rPr>
              <a:t>Aztecs: The History of the Indies of New Spain, </a:t>
            </a:r>
            <a:r>
              <a:rPr lang="en" sz="1200">
                <a:solidFill>
                  <a:schemeClr val="dk1"/>
                </a:solidFill>
                <a:latin typeface="Halant"/>
                <a:ea typeface="Halant"/>
                <a:cs typeface="Halant"/>
                <a:sym typeface="Halant"/>
              </a:rPr>
              <a:t>circa 1581.</a:t>
            </a:r>
            <a:endParaRPr sz="1200">
              <a:solidFill>
                <a:schemeClr val="dk1"/>
              </a:solidFill>
              <a:latin typeface="Halant"/>
              <a:ea typeface="Halant"/>
              <a:cs typeface="Halant"/>
              <a:sym typeface="Halant"/>
            </a:endParaRPr>
          </a:p>
          <a:p>
            <a:pPr indent="0" lvl="0" marL="0" rtl="0" algn="l">
              <a:spcBef>
                <a:spcPts val="120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1200"/>
              </a:spcBef>
              <a:spcAft>
                <a:spcPts val="0"/>
              </a:spcAft>
              <a:buNone/>
            </a:pPr>
            <a:r>
              <a:rPr lang="en" sz="1200">
                <a:solidFill>
                  <a:schemeClr val="dk1"/>
                </a:solidFill>
                <a:latin typeface="Inter"/>
                <a:ea typeface="Inter"/>
                <a:cs typeface="Inter"/>
                <a:sym typeface="Inter"/>
              </a:rPr>
              <a:t>In the end, though, the Spaniards, greatly aided by their allies, vanquished the Aztecs. King Cuauhtemoc boarded a small cane, covered himself with a mat and was rowed out of the city by a single man. However, he was taken prisoner by some Spaniards who saw him from their brig, and he was brought before Cortés.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When Cortés faced this youth, a man of refinement and of handsome appearance, he said to Marina, the interpreter, "Ask Cuauhtemoc why he permitted the destruction of the city with such loss of lives of his own people and of ours. Many were the times I begged him for peace!"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young king answered: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"Tell the captain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That I have done my duty;</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I have defended my city, my kingdom,</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Just as he would have defended his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Had I attempted to take it from him.</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But I have failed! Now that I am his captive,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Let him take this dagger</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And kill me with it!"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Putting forth his hand Cuauhtemoc took a dagger that Cortés carried in his belt and placed it in the latter's hands, begging to be slain. Cortés was greatly troubled by these words and though he did not rise from his seat, he spoke soft and consoling words in Cuauhtemoc and made him sit next to him….</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At this time Cortés journeyed to the land that is called Las Hibueras taking with him many chieftains from Mexico, Texcoco, Tacuba, Xochimilco and Chalco, and among the chiefs went the valorous king of Mexico, Cuauhtemoc. He was taken along as it was feared that he might cause trouble if he remained in Mexico, [since] the city had been left unprotected by the Spaniards. It seems that after a few days' journey he was accused of rebelling against the Spaniards and of trying to assassinate them. Several witnesses appeared to denounce him and Cortés had the Aztec ruler hanged. In this way perished the great Cuauhtemoc, who had ruled over Mexico three or four years. That he might not depart this world alone, the other chieftains whom Cortés had brought along were executed also. Some died a natural death, others were hanged or run down by hounds and still others died in different ways. Some Spaniards who attempted to kill Cortés and steal his ship were also hanged.</a:t>
            </a:r>
            <a:endParaRPr sz="12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3" name="Shape 63"/>
        <p:cNvGrpSpPr/>
        <p:nvPr/>
      </p:nvGrpSpPr>
      <p:grpSpPr>
        <a:xfrm>
          <a:off x="0" y="0"/>
          <a:ext cx="0" cy="0"/>
          <a:chOff x="0" y="0"/>
          <a:chExt cx="0" cy="0"/>
        </a:xfrm>
      </p:grpSpPr>
      <p:sp>
        <p:nvSpPr>
          <p:cNvPr id="64" name="Google Shape;64;p1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Exploration Speed Dating Research</a:t>
            </a:r>
            <a:endParaRPr sz="2400">
              <a:solidFill>
                <a:schemeClr val="dk1"/>
              </a:solidFill>
              <a:latin typeface="Halant"/>
              <a:ea typeface="Halant"/>
              <a:cs typeface="Halant"/>
              <a:sym typeface="Halant"/>
            </a:endParaRPr>
          </a:p>
        </p:txBody>
      </p:sp>
      <p:pic>
        <p:nvPicPr>
          <p:cNvPr id="65" name="Google Shape;65;p1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6" name="Google Shape;66;p1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7" name="Google Shape;67;p1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68" name="Google Shape;68;p14"/>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69" name="Google Shape;69;p14"/>
          <p:cNvSpPr txBox="1"/>
          <p:nvPr/>
        </p:nvSpPr>
        <p:spPr>
          <a:xfrm>
            <a:off x="594300" y="655288"/>
            <a:ext cx="6583800" cy="114150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Answer the following questions based on your research of your assigned historical figure.</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Name of Historical Figure: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Where are you from?</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What is your occupation/position in society?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What is your most important contribution to history?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What obstacles did you face?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How did you interact with foreign people?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70" name="Google Shape;70;p14"/>
          <p:cNvSpPr txBox="1"/>
          <p:nvPr/>
        </p:nvSpPr>
        <p:spPr>
          <a:xfrm>
            <a:off x="671900" y="2034875"/>
            <a:ext cx="6428700" cy="492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
        <p:nvSpPr>
          <p:cNvPr id="71" name="Google Shape;71;p14"/>
          <p:cNvSpPr txBox="1"/>
          <p:nvPr/>
        </p:nvSpPr>
        <p:spPr>
          <a:xfrm>
            <a:off x="671850" y="2862000"/>
            <a:ext cx="6428700" cy="783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
        <p:nvSpPr>
          <p:cNvPr id="72" name="Google Shape;72;p14"/>
          <p:cNvSpPr txBox="1"/>
          <p:nvPr/>
        </p:nvSpPr>
        <p:spPr>
          <a:xfrm>
            <a:off x="671900" y="4168475"/>
            <a:ext cx="6428700" cy="109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
        <p:nvSpPr>
          <p:cNvPr id="73" name="Google Shape;73;p14"/>
          <p:cNvSpPr txBox="1"/>
          <p:nvPr/>
        </p:nvSpPr>
        <p:spPr>
          <a:xfrm>
            <a:off x="671900" y="5616275"/>
            <a:ext cx="6428700" cy="109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
        <p:nvSpPr>
          <p:cNvPr id="74" name="Google Shape;74;p14"/>
          <p:cNvSpPr txBox="1"/>
          <p:nvPr/>
        </p:nvSpPr>
        <p:spPr>
          <a:xfrm>
            <a:off x="671900" y="7064075"/>
            <a:ext cx="6428700" cy="1779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65" name="Shape 265"/>
        <p:cNvGrpSpPr/>
        <p:nvPr/>
      </p:nvGrpSpPr>
      <p:grpSpPr>
        <a:xfrm>
          <a:off x="0" y="0"/>
          <a:ext cx="0" cy="0"/>
          <a:chOff x="0" y="0"/>
          <a:chExt cx="0" cy="0"/>
        </a:xfrm>
      </p:grpSpPr>
      <p:sp>
        <p:nvSpPr>
          <p:cNvPr id="266" name="Google Shape;266;p32"/>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     </a:t>
            </a:r>
            <a:r>
              <a:rPr lang="en" sz="2400">
                <a:solidFill>
                  <a:schemeClr val="dk1"/>
                </a:solidFill>
                <a:latin typeface="Halant"/>
                <a:ea typeface="Halant"/>
                <a:cs typeface="Halant"/>
                <a:sym typeface="Halant"/>
              </a:rPr>
              <a:t>Exploration Speed Dating Research (Exemplar)</a:t>
            </a:r>
            <a:endParaRPr sz="2400">
              <a:solidFill>
                <a:schemeClr val="dk1"/>
              </a:solidFill>
              <a:latin typeface="Halant"/>
              <a:ea typeface="Halant"/>
              <a:cs typeface="Halant"/>
              <a:sym typeface="Halant"/>
            </a:endParaRPr>
          </a:p>
        </p:txBody>
      </p:sp>
      <p:pic>
        <p:nvPicPr>
          <p:cNvPr id="267" name="Google Shape;267;p3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68" name="Google Shape;268;p3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69" name="Google Shape;269;p3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70" name="Google Shape;270;p32"/>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71" name="Google Shape;271;p32"/>
          <p:cNvSpPr txBox="1"/>
          <p:nvPr/>
        </p:nvSpPr>
        <p:spPr>
          <a:xfrm>
            <a:off x="594300" y="655288"/>
            <a:ext cx="6583800" cy="114150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Answer the following questions based on your research of your assigned historical figure.</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Name of Historical Figure: </a:t>
            </a:r>
            <a:r>
              <a:rPr b="1" lang="en" sz="1200">
                <a:solidFill>
                  <a:srgbClr val="E95C3D"/>
                </a:solidFill>
                <a:latin typeface="Inter"/>
                <a:ea typeface="Inter"/>
                <a:cs typeface="Inter"/>
                <a:sym typeface="Inter"/>
              </a:rPr>
              <a:t>Christopher Columbus</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Where are you from?</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What is your occupation/position in society?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What is your most important contribution to history?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What obstacles did you face?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How did you interact with foreign people?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272" name="Google Shape;272;p32"/>
          <p:cNvSpPr txBox="1"/>
          <p:nvPr/>
        </p:nvSpPr>
        <p:spPr>
          <a:xfrm>
            <a:off x="671900" y="2034875"/>
            <a:ext cx="6428700" cy="492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Italy</a:t>
            </a:r>
            <a:endParaRPr b="1" sz="1200">
              <a:solidFill>
                <a:srgbClr val="E95C3D"/>
              </a:solidFill>
              <a:latin typeface="Inter"/>
              <a:ea typeface="Inter"/>
              <a:cs typeface="Inter"/>
              <a:sym typeface="Inter"/>
            </a:endParaRPr>
          </a:p>
        </p:txBody>
      </p:sp>
      <p:sp>
        <p:nvSpPr>
          <p:cNvPr id="273" name="Google Shape;273;p32"/>
          <p:cNvSpPr txBox="1"/>
          <p:nvPr/>
        </p:nvSpPr>
        <p:spPr>
          <a:xfrm>
            <a:off x="671850" y="2862000"/>
            <a:ext cx="6428700" cy="783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I am an explorer and navigator.</a:t>
            </a:r>
            <a:endParaRPr b="1" sz="1200">
              <a:solidFill>
                <a:srgbClr val="E95C3D"/>
              </a:solidFill>
              <a:latin typeface="Inter"/>
              <a:ea typeface="Inter"/>
              <a:cs typeface="Inter"/>
              <a:sym typeface="Inter"/>
            </a:endParaRPr>
          </a:p>
        </p:txBody>
      </p:sp>
      <p:sp>
        <p:nvSpPr>
          <p:cNvPr id="274" name="Google Shape;274;p32"/>
          <p:cNvSpPr txBox="1"/>
          <p:nvPr/>
        </p:nvSpPr>
        <p:spPr>
          <a:xfrm>
            <a:off x="671900" y="4168475"/>
            <a:ext cx="6428700" cy="109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I was hired by the Spanish crown to go on an </a:t>
            </a:r>
            <a:r>
              <a:rPr b="1" lang="en" sz="1200">
                <a:solidFill>
                  <a:srgbClr val="E95C3D"/>
                </a:solidFill>
                <a:latin typeface="Inter"/>
                <a:ea typeface="Inter"/>
                <a:cs typeface="Inter"/>
                <a:sym typeface="Inter"/>
              </a:rPr>
              <a:t>expedition</a:t>
            </a:r>
            <a:r>
              <a:rPr b="1" lang="en" sz="1200">
                <a:solidFill>
                  <a:srgbClr val="E95C3D"/>
                </a:solidFill>
                <a:latin typeface="Inter"/>
                <a:ea typeface="Inter"/>
                <a:cs typeface="Inter"/>
                <a:sym typeface="Inter"/>
              </a:rPr>
              <a:t> to find a new route to Asia for trade. In the process, I “discovered” the New World (although I never learned it wasn’t Asia) when I reached the Caribbean. I am credited with starting massive amounts of </a:t>
            </a:r>
            <a:r>
              <a:rPr b="1" lang="en" sz="1200">
                <a:solidFill>
                  <a:srgbClr val="E95C3D"/>
                </a:solidFill>
                <a:latin typeface="Inter"/>
                <a:ea typeface="Inter"/>
                <a:cs typeface="Inter"/>
                <a:sym typeface="Inter"/>
              </a:rPr>
              <a:t>exploration</a:t>
            </a:r>
            <a:r>
              <a:rPr b="1" lang="en" sz="1200">
                <a:solidFill>
                  <a:srgbClr val="E95C3D"/>
                </a:solidFill>
                <a:latin typeface="Inter"/>
                <a:ea typeface="Inter"/>
                <a:cs typeface="Inter"/>
                <a:sym typeface="Inter"/>
              </a:rPr>
              <a:t> and expeditions to this region based on my travels.</a:t>
            </a:r>
            <a:endParaRPr b="1" sz="1200">
              <a:solidFill>
                <a:srgbClr val="E95C3D"/>
              </a:solidFill>
              <a:latin typeface="Inter"/>
              <a:ea typeface="Inter"/>
              <a:cs typeface="Inter"/>
              <a:sym typeface="Inter"/>
            </a:endParaRPr>
          </a:p>
        </p:txBody>
      </p:sp>
      <p:sp>
        <p:nvSpPr>
          <p:cNvPr id="275" name="Google Shape;275;p32"/>
          <p:cNvSpPr txBox="1"/>
          <p:nvPr/>
        </p:nvSpPr>
        <p:spPr>
          <a:xfrm>
            <a:off x="671900" y="5616275"/>
            <a:ext cx="6428700" cy="109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I took a long time to get my expedition funded. My home of Genoa did not fund me, so I eventually sailed for Spain. I had to navigate through uncharted territory to get to my destination and faced challenges once I arrived in the “Indies.”</a:t>
            </a:r>
            <a:endParaRPr b="1" sz="1200">
              <a:solidFill>
                <a:srgbClr val="E95C3D"/>
              </a:solidFill>
              <a:latin typeface="Inter"/>
              <a:ea typeface="Inter"/>
              <a:cs typeface="Inter"/>
              <a:sym typeface="Inter"/>
            </a:endParaRPr>
          </a:p>
        </p:txBody>
      </p:sp>
      <p:sp>
        <p:nvSpPr>
          <p:cNvPr id="276" name="Google Shape;276;p32"/>
          <p:cNvSpPr txBox="1"/>
          <p:nvPr/>
        </p:nvSpPr>
        <p:spPr>
          <a:xfrm>
            <a:off x="671900" y="7064075"/>
            <a:ext cx="6428700" cy="1779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native peoples that I met were friendly towards me, and I believe that they will be easy to convert to Christianity and help us acquire wealth in the New World. I am credited with not treating them very well, however; there are many rumors that I was violent towards them and enslaved them, amongst other things.</a:t>
            </a:r>
            <a:endParaRPr b="1" sz="1200">
              <a:solidFill>
                <a:srgbClr val="E95C3D"/>
              </a:solidFill>
              <a:latin typeface="Inter"/>
              <a:ea typeface="Inter"/>
              <a:cs typeface="Inter"/>
              <a:sym typeface="Inte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80" name="Shape 280"/>
        <p:cNvGrpSpPr/>
        <p:nvPr/>
      </p:nvGrpSpPr>
      <p:grpSpPr>
        <a:xfrm>
          <a:off x="0" y="0"/>
          <a:ext cx="0" cy="0"/>
          <a:chOff x="0" y="0"/>
          <a:chExt cx="0" cy="0"/>
        </a:xfrm>
      </p:grpSpPr>
      <p:sp>
        <p:nvSpPr>
          <p:cNvPr id="281" name="Google Shape;281;p3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     Exploration Speed Dating Research (Exemplar)</a:t>
            </a:r>
            <a:endParaRPr sz="2400">
              <a:solidFill>
                <a:schemeClr val="dk1"/>
              </a:solidFill>
              <a:latin typeface="Halant"/>
              <a:ea typeface="Halant"/>
              <a:cs typeface="Halant"/>
              <a:sym typeface="Halant"/>
            </a:endParaRPr>
          </a:p>
        </p:txBody>
      </p:sp>
      <p:pic>
        <p:nvPicPr>
          <p:cNvPr id="282" name="Google Shape;282;p3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83" name="Google Shape;283;p3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84" name="Google Shape;284;p3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85" name="Google Shape;285;p3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86" name="Google Shape;286;p33"/>
          <p:cNvSpPr txBox="1"/>
          <p:nvPr/>
        </p:nvSpPr>
        <p:spPr>
          <a:xfrm>
            <a:off x="594300" y="655288"/>
            <a:ext cx="6583800" cy="95031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Answer the following questions based on your research of your assigned historical figure.</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Name of Historical Figure: </a:t>
            </a:r>
            <a:r>
              <a:rPr b="1" lang="en" sz="1200">
                <a:solidFill>
                  <a:srgbClr val="E95C3D"/>
                </a:solidFill>
                <a:latin typeface="Inter"/>
                <a:ea typeface="Inter"/>
                <a:cs typeface="Inter"/>
                <a:sym typeface="Inter"/>
              </a:rPr>
              <a:t>Christopher Columbus</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Who is the author of your primary source (below) and why is that significant to our understanding of your historical figure’s perspective?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How does history view you?</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287" name="Google Shape;287;p33"/>
          <p:cNvSpPr txBox="1"/>
          <p:nvPr/>
        </p:nvSpPr>
        <p:spPr>
          <a:xfrm>
            <a:off x="671900" y="2263475"/>
            <a:ext cx="6428700" cy="1779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I wrote my own primary source, so it is telling of my own understanding of the events as I wanted them portrayed to Spain. Therefore, I may have </a:t>
            </a:r>
            <a:r>
              <a:rPr b="1" lang="en" sz="1200">
                <a:solidFill>
                  <a:srgbClr val="E95C3D"/>
                </a:solidFill>
                <a:latin typeface="Inter"/>
                <a:ea typeface="Inter"/>
                <a:cs typeface="Inter"/>
                <a:sym typeface="Inter"/>
              </a:rPr>
              <a:t>over exaggerated</a:t>
            </a:r>
            <a:r>
              <a:rPr b="1" lang="en" sz="1200">
                <a:solidFill>
                  <a:srgbClr val="E95C3D"/>
                </a:solidFill>
                <a:latin typeface="Inter"/>
                <a:ea typeface="Inter"/>
                <a:cs typeface="Inter"/>
                <a:sym typeface="Inter"/>
              </a:rPr>
              <a:t> how willing the native peoples were to conversion to Christianity and how easy they would be to push into servitude. The account does not give the indigenous peoples a sense of agency nor does it give a sense of their perspective.</a:t>
            </a:r>
            <a:endParaRPr b="1" sz="1200">
              <a:solidFill>
                <a:srgbClr val="E95C3D"/>
              </a:solidFill>
              <a:latin typeface="Inter"/>
              <a:ea typeface="Inter"/>
              <a:cs typeface="Inter"/>
              <a:sym typeface="Inter"/>
            </a:endParaRPr>
          </a:p>
        </p:txBody>
      </p:sp>
      <p:sp>
        <p:nvSpPr>
          <p:cNvPr id="288" name="Google Shape;288;p33"/>
          <p:cNvSpPr txBox="1"/>
          <p:nvPr/>
        </p:nvSpPr>
        <p:spPr>
          <a:xfrm>
            <a:off x="671900" y="4397075"/>
            <a:ext cx="6428700" cy="2108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History tends to view me in a negative light. Although I am credited with discovering the New World, many have pointed out that there were already inhabitants on the land I found and therefore I cannot have discovered it. I am also seen as being brutal and terrible to the indigenous population, starting a trend of exploiting them for European gain.</a:t>
            </a:r>
            <a:endParaRPr b="1" sz="1200">
              <a:solidFill>
                <a:srgbClr val="E95C3D"/>
              </a:solidFill>
              <a:latin typeface="Inter"/>
              <a:ea typeface="Inter"/>
              <a:cs typeface="Inter"/>
              <a:sym typeface="Inte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92" name="Shape 292"/>
        <p:cNvGrpSpPr/>
        <p:nvPr/>
      </p:nvGrpSpPr>
      <p:grpSpPr>
        <a:xfrm>
          <a:off x="0" y="0"/>
          <a:ext cx="0" cy="0"/>
          <a:chOff x="0" y="0"/>
          <a:chExt cx="0" cy="0"/>
        </a:xfrm>
      </p:grpSpPr>
      <p:sp>
        <p:nvSpPr>
          <p:cNvPr id="293" name="Google Shape;293;p3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Primary Source (Columbus Exemplar)</a:t>
            </a:r>
            <a:endParaRPr sz="1500"/>
          </a:p>
        </p:txBody>
      </p:sp>
      <p:graphicFrame>
        <p:nvGraphicFramePr>
          <p:cNvPr id="294" name="Google Shape;294;p34"/>
          <p:cNvGraphicFramePr/>
          <p:nvPr/>
        </p:nvGraphicFramePr>
        <p:xfrm>
          <a:off x="472467" y="913602"/>
          <a:ext cx="3000000" cy="3000000"/>
        </p:xfrm>
        <a:graphic>
          <a:graphicData uri="http://schemas.openxmlformats.org/drawingml/2006/table">
            <a:tbl>
              <a:tblPr>
                <a:noFill/>
                <a:tableStyleId>{26DF7612-F71F-4D85-A540-86444A1270C5}</a:tableStyleId>
              </a:tblPr>
              <a:tblGrid>
                <a:gridCol w="2043725"/>
                <a:gridCol w="2510200"/>
                <a:gridCol w="2276975"/>
              </a:tblGrid>
              <a:tr h="307940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T</a:t>
                      </a:r>
                      <a:r>
                        <a:rPr lang="en" sz="1500">
                          <a:latin typeface="Plus Jakarta Sans"/>
                          <a:ea typeface="Plus Jakarta Sans"/>
                          <a:cs typeface="Plus Jakarta Sans"/>
                          <a:sym typeface="Plus Jakarta Sans"/>
                        </a:rPr>
                        <a:t> (Target Audience)</a:t>
                      </a:r>
                      <a:endParaRPr sz="1300">
                        <a:latin typeface="Plus Jakarta Sans"/>
                        <a:ea typeface="Plus Jakarta Sans"/>
                        <a:cs typeface="Plus Jakarta Sans"/>
                        <a:sym typeface="Plus Jakarta Sans"/>
                      </a:endParaRPr>
                    </a:p>
                    <a:p>
                      <a:pPr indent="0" lvl="0" marL="0" rtl="0" algn="l">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The target audience for this source was the Spanish crown and other Europeans.</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Whose voice or perspective is not shared in this document?</a:t>
                      </a:r>
                      <a:endParaRPr sz="1300">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The voice of the Native American people.</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When was this document created and/or circulated? Who wrote it?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Christopher Columbus wrote this document in 1492.</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events were occurring during the time this document was written?</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Europe was beginning the Age of Exploration. Columbus was the first European to reach the “New World” on his quest to find an alternative route to the East Indies for trade.</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To tell the Spanish about the discoveries of Columbus, like the people he encountered. He wanted to demonstrate that the people would be easy to exploit and convert to Christianity.</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Talk of the indigenous population as “good servants” and “readily [to] become Christians.”</a:t>
                      </a:r>
                      <a:endParaRPr b="1" sz="1000">
                        <a:solidFill>
                          <a:srgbClr val="E95C3D"/>
                        </a:solidFill>
                        <a:latin typeface="Inter"/>
                        <a:ea typeface="Inter"/>
                        <a:cs typeface="Inter"/>
                        <a:sym typeface="Inter"/>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733625">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500">
                        <a:latin typeface="Plus Jakarta Sans"/>
                        <a:ea typeface="Plus Jakarta Sans"/>
                        <a:cs typeface="Plus Jakarta Sans"/>
                        <a:sym typeface="Plus Jakarta Sans"/>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K</a:t>
                      </a:r>
                      <a:r>
                        <a:rPr lang="en" sz="1500">
                          <a:latin typeface="Plus Jakarta Sans"/>
                          <a:ea typeface="Plus Jakarta Sans"/>
                          <a:cs typeface="Plus Jakarta Sans"/>
                          <a:sym typeface="Plus Jakarta Sans"/>
                        </a:rPr>
                        <a:t> (</a:t>
                      </a:r>
                      <a:r>
                        <a:rPr lang="en" sz="1500">
                          <a:latin typeface="Plus Jakarta Sans"/>
                          <a:ea typeface="Plus Jakarta Sans"/>
                          <a:cs typeface="Plus Jakarta Sans"/>
                          <a:sym typeface="Plus Jakarta Sans"/>
                        </a:rPr>
                        <a:t>Key</a:t>
                      </a:r>
                      <a:r>
                        <a:rPr lang="en" sz="1500">
                          <a:latin typeface="Plus Jakarta Sans"/>
                          <a:ea typeface="Plus Jakarta Sans"/>
                          <a:cs typeface="Plus Jakarta Sans"/>
                          <a:sym typeface="Plus Jakarta Sans"/>
                        </a:rPr>
                        <a:t> Perspective)</a:t>
                      </a:r>
                      <a:endParaRPr sz="1500">
                        <a:latin typeface="Plus Jakarta Sans"/>
                        <a:ea typeface="Plus Jakarta Sans"/>
                        <a:cs typeface="Plus Jakarta Sans"/>
                        <a:sym typeface="Plus Jakarta Sans"/>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The author takes a very paternalistic approach to the native people. He makes it clear that he thinks they would be easy to manipulate and use for the good of the Europeans. He is focused on the superiority of the Europeans, as many others of his time did, and is not focused on taking into account the culture and perspective of the native people.</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during this time period?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Europeans were concerned with spreading their own power and faith during this time, and key explorers like Columbus weer not concerned with the wellbeing of the native populations- rather, they wanted to figure out how they could benefit the Europeans.</a:t>
                      </a:r>
                      <a:endParaRPr b="1" sz="1000">
                        <a:solidFill>
                          <a:srgbClr val="E95C3D"/>
                        </a:solidFill>
                        <a:latin typeface="Inter"/>
                        <a:ea typeface="Inter"/>
                        <a:cs typeface="Inter"/>
                        <a:sym typeface="Inter"/>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162275">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document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It gives us an idea of the initial reaction to the “New World” from a European perspective and how the first encounters between the different groups went (although it is obviously skewed by the perspective- we don’t really have the native perspective.)</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latin typeface="Inter"/>
                          <a:ea typeface="Inter"/>
                          <a:cs typeface="Inter"/>
                          <a:sym typeface="Inter"/>
                        </a:rPr>
                        <a:t>2. Provide one quote from the document that demonstrates why it might be considered historically significant. Explain your reasoning.</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“They very quickly learn such words as are spoken to them. If it please our Lord, I intend as my return to carry home six of them to your Highness, that they may learn our language.”- Shows that they plan to use the people for their own gain and at least to some extent Hispanicize them.</a:t>
                      </a:r>
                      <a:endParaRPr b="1" sz="1000">
                        <a:solidFill>
                          <a:srgbClr val="E95C3D"/>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295" name="Google Shape;295;p34"/>
          <p:cNvGraphicFramePr/>
          <p:nvPr/>
        </p:nvGraphicFramePr>
        <p:xfrm>
          <a:off x="561691" y="4938267"/>
          <a:ext cx="3000000" cy="3000000"/>
        </p:xfrm>
        <a:graphic>
          <a:graphicData uri="http://schemas.openxmlformats.org/drawingml/2006/table">
            <a:tbl>
              <a:tblPr>
                <a:noFill/>
                <a:tableStyleId>{26DF7612-F71F-4D85-A540-86444A1270C5}</a:tableStyleId>
              </a:tblPr>
              <a:tblGrid>
                <a:gridCol w="1839725"/>
              </a:tblGrid>
              <a:tr h="608075">
                <a:tc>
                  <a:txBody>
                    <a:bodyPr/>
                    <a:lstStyle/>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Trifles</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Javelins</a:t>
                      </a:r>
                      <a:endParaRPr b="1" sz="1000">
                        <a:solidFill>
                          <a:srgbClr val="E95C3D"/>
                        </a:solidFill>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Ingenious</a:t>
                      </a:r>
                      <a:endParaRPr b="1" sz="1000">
                        <a:solidFill>
                          <a:srgbClr val="E95C3D"/>
                        </a:solidFill>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296" name="Google Shape;296;p3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297" name="Google Shape;297;p3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98" name="Google Shape;298;p3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02" name="Shape 302"/>
        <p:cNvGrpSpPr/>
        <p:nvPr/>
      </p:nvGrpSpPr>
      <p:grpSpPr>
        <a:xfrm>
          <a:off x="0" y="0"/>
          <a:ext cx="0" cy="0"/>
          <a:chOff x="0" y="0"/>
          <a:chExt cx="0" cy="0"/>
        </a:xfrm>
      </p:grpSpPr>
      <p:sp>
        <p:nvSpPr>
          <p:cNvPr id="303" name="Google Shape;303;p3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     Exploration Speed Dating Research (Exemplar)</a:t>
            </a:r>
            <a:endParaRPr sz="2400">
              <a:solidFill>
                <a:schemeClr val="dk1"/>
              </a:solidFill>
              <a:latin typeface="Halant"/>
              <a:ea typeface="Halant"/>
              <a:cs typeface="Halant"/>
              <a:sym typeface="Halant"/>
            </a:endParaRPr>
          </a:p>
        </p:txBody>
      </p:sp>
      <p:pic>
        <p:nvPicPr>
          <p:cNvPr id="304" name="Google Shape;304;p3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05" name="Google Shape;305;p3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06" name="Google Shape;306;p3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307" name="Google Shape;307;p3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308" name="Google Shape;308;p35"/>
          <p:cNvSpPr txBox="1"/>
          <p:nvPr/>
        </p:nvSpPr>
        <p:spPr>
          <a:xfrm>
            <a:off x="594300" y="655288"/>
            <a:ext cx="6583800" cy="114150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Answer the following questions based on your research of your assigned historical figure.</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Name of Historical Figure: </a:t>
            </a:r>
            <a:r>
              <a:rPr b="1" lang="en" sz="1200">
                <a:solidFill>
                  <a:srgbClr val="E95C3D"/>
                </a:solidFill>
                <a:latin typeface="Inter"/>
                <a:ea typeface="Inter"/>
                <a:cs typeface="Inter"/>
                <a:sym typeface="Inter"/>
              </a:rPr>
              <a:t>Hernán</a:t>
            </a:r>
            <a:r>
              <a:rPr b="1" lang="en" sz="1200">
                <a:solidFill>
                  <a:srgbClr val="E95C3D"/>
                </a:solidFill>
                <a:latin typeface="Inter"/>
                <a:ea typeface="Inter"/>
                <a:cs typeface="Inter"/>
                <a:sym typeface="Inter"/>
              </a:rPr>
              <a:t> </a:t>
            </a:r>
            <a:r>
              <a:rPr b="1" lang="en" sz="1200">
                <a:solidFill>
                  <a:srgbClr val="E95C3D"/>
                </a:solidFill>
                <a:latin typeface="Inter"/>
                <a:ea typeface="Inter"/>
                <a:cs typeface="Inter"/>
                <a:sym typeface="Inter"/>
              </a:rPr>
              <a:t>Cortés</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Where are you from?</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What is your occupation/position in society?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What is your most important contribution to history?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What obstacles did you face?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How did you interact with foreign people?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309" name="Google Shape;309;p35"/>
          <p:cNvSpPr txBox="1"/>
          <p:nvPr/>
        </p:nvSpPr>
        <p:spPr>
          <a:xfrm>
            <a:off x="671900" y="2034875"/>
            <a:ext cx="6428700" cy="492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Spain</a:t>
            </a:r>
            <a:endParaRPr b="1" sz="1200">
              <a:solidFill>
                <a:srgbClr val="E95C3D"/>
              </a:solidFill>
              <a:latin typeface="Inter"/>
              <a:ea typeface="Inter"/>
              <a:cs typeface="Inter"/>
              <a:sym typeface="Inter"/>
            </a:endParaRPr>
          </a:p>
        </p:txBody>
      </p:sp>
      <p:sp>
        <p:nvSpPr>
          <p:cNvPr id="310" name="Google Shape;310;p35"/>
          <p:cNvSpPr txBox="1"/>
          <p:nvPr/>
        </p:nvSpPr>
        <p:spPr>
          <a:xfrm>
            <a:off x="671850" y="2862000"/>
            <a:ext cx="6428700" cy="783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I am a conquistador.</a:t>
            </a:r>
            <a:endParaRPr b="1" sz="1200">
              <a:solidFill>
                <a:srgbClr val="E95C3D"/>
              </a:solidFill>
              <a:latin typeface="Inter"/>
              <a:ea typeface="Inter"/>
              <a:cs typeface="Inter"/>
              <a:sym typeface="Inter"/>
            </a:endParaRPr>
          </a:p>
        </p:txBody>
      </p:sp>
      <p:sp>
        <p:nvSpPr>
          <p:cNvPr id="311" name="Google Shape;311;p35"/>
          <p:cNvSpPr txBox="1"/>
          <p:nvPr/>
        </p:nvSpPr>
        <p:spPr>
          <a:xfrm>
            <a:off x="671900" y="4168475"/>
            <a:ext cx="6428700" cy="109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I was in charge of leading the expedition to Mexico to conquer the Aztecs. It was under my command that the Spanish took over Mesoamerica.</a:t>
            </a:r>
            <a:endParaRPr b="1" sz="1200">
              <a:solidFill>
                <a:srgbClr val="E95C3D"/>
              </a:solidFill>
              <a:latin typeface="Inter"/>
              <a:ea typeface="Inter"/>
              <a:cs typeface="Inter"/>
              <a:sym typeface="Inter"/>
            </a:endParaRPr>
          </a:p>
        </p:txBody>
      </p:sp>
      <p:sp>
        <p:nvSpPr>
          <p:cNvPr id="312" name="Google Shape;312;p35"/>
          <p:cNvSpPr txBox="1"/>
          <p:nvPr/>
        </p:nvSpPr>
        <p:spPr>
          <a:xfrm>
            <a:off x="671900" y="5616275"/>
            <a:ext cx="6428700" cy="109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I faced some resistance and pushback from the Aztecs.</a:t>
            </a:r>
            <a:endParaRPr b="1" sz="1200">
              <a:solidFill>
                <a:srgbClr val="E95C3D"/>
              </a:solidFill>
              <a:latin typeface="Inter"/>
              <a:ea typeface="Inter"/>
              <a:cs typeface="Inter"/>
              <a:sym typeface="Inter"/>
            </a:endParaRPr>
          </a:p>
        </p:txBody>
      </p:sp>
      <p:sp>
        <p:nvSpPr>
          <p:cNvPr id="313" name="Google Shape;313;p35"/>
          <p:cNvSpPr txBox="1"/>
          <p:nvPr/>
        </p:nvSpPr>
        <p:spPr>
          <a:xfrm>
            <a:off x="671900" y="7064075"/>
            <a:ext cx="6428700" cy="1779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arrival of the Spanish to the Aztecs coincided with a belief that one of their gods, Quetzcoatl, would arrive with white skin, so it is possible that the Aztecs initially thought I was a god. Eventually, after the Aztecs had initially welcomed them, </a:t>
            </a:r>
            <a:r>
              <a:rPr b="1" lang="en" sz="1200">
                <a:solidFill>
                  <a:srgbClr val="E95C3D"/>
                </a:solidFill>
                <a:latin typeface="Inter"/>
                <a:ea typeface="Inter"/>
                <a:cs typeface="Inter"/>
                <a:sym typeface="Inter"/>
              </a:rPr>
              <a:t>hostilities</a:t>
            </a:r>
            <a:r>
              <a:rPr b="1" lang="en" sz="1200">
                <a:solidFill>
                  <a:srgbClr val="E95C3D"/>
                </a:solidFill>
                <a:latin typeface="Inter"/>
                <a:ea typeface="Inter"/>
                <a:cs typeface="Inter"/>
                <a:sym typeface="Inter"/>
              </a:rPr>
              <a:t> rose. I took their leader, Moctezuma II, captive, and while he was imprisoned he died (there are conflicting accounts on what happened to him.) In order to defeat the Aztecs, we worked with other native peoples who were enemies of the Aztecs, including the Tlaxcala.</a:t>
            </a:r>
            <a:endParaRPr b="1" sz="1200">
              <a:solidFill>
                <a:srgbClr val="E95C3D"/>
              </a:solidFill>
              <a:latin typeface="Inter"/>
              <a:ea typeface="Inter"/>
              <a:cs typeface="Inter"/>
              <a:sym typeface="Inte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17" name="Shape 317"/>
        <p:cNvGrpSpPr/>
        <p:nvPr/>
      </p:nvGrpSpPr>
      <p:grpSpPr>
        <a:xfrm>
          <a:off x="0" y="0"/>
          <a:ext cx="0" cy="0"/>
          <a:chOff x="0" y="0"/>
          <a:chExt cx="0" cy="0"/>
        </a:xfrm>
      </p:grpSpPr>
      <p:sp>
        <p:nvSpPr>
          <p:cNvPr id="318" name="Google Shape;318;p3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     Exploration Speed Dating Research (Exemplar)</a:t>
            </a:r>
            <a:endParaRPr sz="2400">
              <a:solidFill>
                <a:schemeClr val="dk1"/>
              </a:solidFill>
              <a:latin typeface="Halant"/>
              <a:ea typeface="Halant"/>
              <a:cs typeface="Halant"/>
              <a:sym typeface="Halant"/>
            </a:endParaRPr>
          </a:p>
        </p:txBody>
      </p:sp>
      <p:pic>
        <p:nvPicPr>
          <p:cNvPr id="319" name="Google Shape;319;p3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20" name="Google Shape;320;p3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21" name="Google Shape;321;p3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322" name="Google Shape;322;p3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323" name="Google Shape;323;p36"/>
          <p:cNvSpPr txBox="1"/>
          <p:nvPr/>
        </p:nvSpPr>
        <p:spPr>
          <a:xfrm>
            <a:off x="594300" y="655288"/>
            <a:ext cx="6583800" cy="95031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Answer the following questions based on your research of your assigned historical figure.</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Name of Historical Figure: </a:t>
            </a:r>
            <a:r>
              <a:rPr b="1" lang="en" sz="1200">
                <a:solidFill>
                  <a:srgbClr val="E95C3D"/>
                </a:solidFill>
                <a:latin typeface="Inter"/>
                <a:ea typeface="Inter"/>
                <a:cs typeface="Inter"/>
                <a:sym typeface="Inter"/>
              </a:rPr>
              <a:t>Hernán</a:t>
            </a:r>
            <a:r>
              <a:rPr b="1" lang="en" sz="1200">
                <a:solidFill>
                  <a:srgbClr val="E95C3D"/>
                </a:solidFill>
                <a:latin typeface="Inter"/>
                <a:ea typeface="Inter"/>
                <a:cs typeface="Inter"/>
                <a:sym typeface="Inter"/>
              </a:rPr>
              <a:t> </a:t>
            </a:r>
            <a:r>
              <a:rPr b="1" lang="en" sz="1200">
                <a:solidFill>
                  <a:srgbClr val="E95C3D"/>
                </a:solidFill>
                <a:latin typeface="Inter"/>
                <a:ea typeface="Inter"/>
                <a:cs typeface="Inter"/>
                <a:sym typeface="Inter"/>
              </a:rPr>
              <a:t>Cortés</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Who is the author of your primary source (below) and why is that significant to our understanding of your historical figure’s perspective?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How does history view you?</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324" name="Google Shape;324;p36"/>
          <p:cNvSpPr txBox="1"/>
          <p:nvPr/>
        </p:nvSpPr>
        <p:spPr>
          <a:xfrm>
            <a:off x="671900" y="2263475"/>
            <a:ext cx="6428700" cy="1779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I wrote my own primary source. It is a letter to the Spanish king, and it exemplifies my beliefs that the Aztecs would be easy to convert to Christianity, in spite of some </a:t>
            </a:r>
            <a:r>
              <a:rPr b="1" lang="en" sz="1200">
                <a:solidFill>
                  <a:srgbClr val="E95C3D"/>
                </a:solidFill>
                <a:latin typeface="Inter"/>
                <a:ea typeface="Inter"/>
                <a:cs typeface="Inter"/>
                <a:sym typeface="Inter"/>
              </a:rPr>
              <a:t>initial</a:t>
            </a:r>
            <a:r>
              <a:rPr b="1" lang="en" sz="1200">
                <a:solidFill>
                  <a:srgbClr val="E95C3D"/>
                </a:solidFill>
                <a:latin typeface="Inter"/>
                <a:ea typeface="Inter"/>
                <a:cs typeface="Inter"/>
                <a:sym typeface="Inter"/>
              </a:rPr>
              <a:t> pushback from Moctezuma and some other Aztecs. I write with the strong </a:t>
            </a:r>
            <a:r>
              <a:rPr b="1" lang="en" sz="1200">
                <a:solidFill>
                  <a:srgbClr val="E95C3D"/>
                </a:solidFill>
                <a:latin typeface="Inter"/>
                <a:ea typeface="Inter"/>
                <a:cs typeface="Inter"/>
                <a:sym typeface="Inter"/>
              </a:rPr>
              <a:t>belief</a:t>
            </a:r>
            <a:r>
              <a:rPr b="1" lang="en" sz="1200">
                <a:solidFill>
                  <a:srgbClr val="E95C3D"/>
                </a:solidFill>
                <a:latin typeface="Inter"/>
                <a:ea typeface="Inter"/>
                <a:cs typeface="Inter"/>
                <a:sym typeface="Inter"/>
              </a:rPr>
              <a:t> that Christianity is the one true religion, and that our God is the only God, which will be relayed to the Aztecs as needed. I am dismissive of the native’s point of view.</a:t>
            </a:r>
            <a:endParaRPr b="1" sz="1200">
              <a:solidFill>
                <a:srgbClr val="E95C3D"/>
              </a:solidFill>
              <a:latin typeface="Inter"/>
              <a:ea typeface="Inter"/>
              <a:cs typeface="Inter"/>
              <a:sym typeface="Inter"/>
            </a:endParaRPr>
          </a:p>
        </p:txBody>
      </p:sp>
      <p:sp>
        <p:nvSpPr>
          <p:cNvPr id="325" name="Google Shape;325;p36"/>
          <p:cNvSpPr txBox="1"/>
          <p:nvPr/>
        </p:nvSpPr>
        <p:spPr>
          <a:xfrm>
            <a:off x="671900" y="4397075"/>
            <a:ext cx="6428700" cy="2108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History sees me as a villain who ruthlessly conquered the Aztec empire. Some blame me for the death of Moctezuma II. </a:t>
            </a:r>
            <a:endParaRPr b="1" sz="1200">
              <a:solidFill>
                <a:srgbClr val="E95C3D"/>
              </a:solidFill>
              <a:latin typeface="Inter"/>
              <a:ea typeface="Inter"/>
              <a:cs typeface="Inter"/>
              <a:sym typeface="Inte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29" name="Shape 329"/>
        <p:cNvGrpSpPr/>
        <p:nvPr/>
      </p:nvGrpSpPr>
      <p:grpSpPr>
        <a:xfrm>
          <a:off x="0" y="0"/>
          <a:ext cx="0" cy="0"/>
          <a:chOff x="0" y="0"/>
          <a:chExt cx="0" cy="0"/>
        </a:xfrm>
      </p:grpSpPr>
      <p:sp>
        <p:nvSpPr>
          <p:cNvPr id="330" name="Google Shape;330;p3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Primary Source (</a:t>
            </a:r>
            <a:r>
              <a:rPr lang="en" sz="1900">
                <a:solidFill>
                  <a:schemeClr val="dk1"/>
                </a:solidFill>
                <a:latin typeface="Halant"/>
                <a:ea typeface="Halant"/>
                <a:cs typeface="Halant"/>
                <a:sym typeface="Halant"/>
              </a:rPr>
              <a:t>Cortés</a:t>
            </a:r>
            <a:r>
              <a:rPr lang="en" sz="1900">
                <a:solidFill>
                  <a:schemeClr val="dk1"/>
                </a:solidFill>
                <a:latin typeface="Halant"/>
                <a:ea typeface="Halant"/>
                <a:cs typeface="Halant"/>
                <a:sym typeface="Halant"/>
              </a:rPr>
              <a:t> Exemplar)</a:t>
            </a:r>
            <a:endParaRPr sz="1500"/>
          </a:p>
        </p:txBody>
      </p:sp>
      <p:graphicFrame>
        <p:nvGraphicFramePr>
          <p:cNvPr id="331" name="Google Shape;331;p37"/>
          <p:cNvGraphicFramePr/>
          <p:nvPr/>
        </p:nvGraphicFramePr>
        <p:xfrm>
          <a:off x="472467" y="913602"/>
          <a:ext cx="3000000" cy="3000000"/>
        </p:xfrm>
        <a:graphic>
          <a:graphicData uri="http://schemas.openxmlformats.org/drawingml/2006/table">
            <a:tbl>
              <a:tblPr>
                <a:noFill/>
                <a:tableStyleId>{26DF7612-F71F-4D85-A540-86444A1270C5}</a:tableStyleId>
              </a:tblPr>
              <a:tblGrid>
                <a:gridCol w="2043725"/>
                <a:gridCol w="2510200"/>
                <a:gridCol w="2276975"/>
              </a:tblGrid>
              <a:tr h="277745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T</a:t>
                      </a:r>
                      <a:r>
                        <a:rPr lang="en" sz="1500">
                          <a:latin typeface="Plus Jakarta Sans"/>
                          <a:ea typeface="Plus Jakarta Sans"/>
                          <a:cs typeface="Plus Jakarta Sans"/>
                          <a:sym typeface="Plus Jakarta Sans"/>
                        </a:rPr>
                        <a:t> (Target Audience)</a:t>
                      </a:r>
                      <a:endParaRPr sz="1300">
                        <a:latin typeface="Plus Jakarta Sans"/>
                        <a:ea typeface="Plus Jakarta Sans"/>
                        <a:cs typeface="Plus Jakarta Sans"/>
                        <a:sym typeface="Plus Jakarta Sans"/>
                      </a:endParaRPr>
                    </a:p>
                    <a:p>
                      <a:pPr indent="0" lvl="0" marL="0" rtl="0" algn="l">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The target audience for this source was the Spanish crown and other Europeans</a:t>
                      </a:r>
                      <a:r>
                        <a:rPr lang="en" sz="1000">
                          <a:solidFill>
                            <a:srgbClr val="FF0000"/>
                          </a:solidFill>
                          <a:latin typeface="Inter"/>
                          <a:ea typeface="Inter"/>
                          <a:cs typeface="Inter"/>
                          <a:sym typeface="Inter"/>
                        </a:rPr>
                        <a:t>.</a:t>
                      </a:r>
                      <a:endParaRPr sz="1000">
                        <a:solidFill>
                          <a:srgbClr val="FF0000"/>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Whose voice or perspective is not shared in this document?</a:t>
                      </a:r>
                      <a:endParaRPr sz="1300">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The voice of the Aztecs.</a:t>
                      </a:r>
                      <a:endParaRPr b="1" sz="1300">
                        <a:solidFill>
                          <a:srgbClr val="E95C3D"/>
                        </a:solidFill>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When was this document created and/or circulated? Who wrote it?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Hernán</a:t>
                      </a:r>
                      <a:r>
                        <a:rPr b="1" lang="en" sz="1000">
                          <a:solidFill>
                            <a:srgbClr val="E95C3D"/>
                          </a:solidFill>
                          <a:latin typeface="Inter"/>
                          <a:ea typeface="Inter"/>
                          <a:cs typeface="Inter"/>
                          <a:sym typeface="Inter"/>
                        </a:rPr>
                        <a:t> </a:t>
                      </a:r>
                      <a:r>
                        <a:rPr b="1" lang="en" sz="1000">
                          <a:solidFill>
                            <a:srgbClr val="E95C3D"/>
                          </a:solidFill>
                          <a:latin typeface="Inter"/>
                          <a:ea typeface="Inter"/>
                          <a:cs typeface="Inter"/>
                          <a:sym typeface="Inter"/>
                        </a:rPr>
                        <a:t>Cortés</a:t>
                      </a:r>
                      <a:r>
                        <a:rPr b="1" lang="en" sz="1000">
                          <a:solidFill>
                            <a:srgbClr val="E95C3D"/>
                          </a:solidFill>
                          <a:latin typeface="Inter"/>
                          <a:ea typeface="Inter"/>
                          <a:cs typeface="Inter"/>
                          <a:sym typeface="Inter"/>
                        </a:rPr>
                        <a:t> wrote this letter in 1520.</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events were occurring during the time this document was written?</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Europe was beginning the Age of Exploration, but Spain already had a foothold in the Americas. </a:t>
                      </a:r>
                      <a:r>
                        <a:rPr b="1" lang="en" sz="1000">
                          <a:solidFill>
                            <a:srgbClr val="E95C3D"/>
                          </a:solidFill>
                          <a:latin typeface="Inter"/>
                          <a:ea typeface="Inter"/>
                          <a:cs typeface="Inter"/>
                          <a:sym typeface="Inter"/>
                        </a:rPr>
                        <a:t>Cortés</a:t>
                      </a:r>
                      <a:r>
                        <a:rPr b="1" lang="en" sz="1000">
                          <a:solidFill>
                            <a:srgbClr val="E95C3D"/>
                          </a:solidFill>
                          <a:latin typeface="Inter"/>
                          <a:ea typeface="Inter"/>
                          <a:cs typeface="Inter"/>
                          <a:sym typeface="Inter"/>
                        </a:rPr>
                        <a:t> was already in part of Spanish Colonial America when he was tasked with taking over the Aztecs.</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To tell the Spanish about the Aztecs and how amenable they would be to adopting Christianity. It is also to convey the wealth of the Aztec empire.</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Cortés</a:t>
                      </a:r>
                      <a:r>
                        <a:rPr b="1" lang="en" sz="1000">
                          <a:solidFill>
                            <a:srgbClr val="E95C3D"/>
                          </a:solidFill>
                          <a:latin typeface="Inter"/>
                          <a:ea typeface="Inter"/>
                          <a:cs typeface="Inter"/>
                          <a:sym typeface="Inter"/>
                        </a:rPr>
                        <a:t> discusses how he replaced Aztec idols with images of Saints and “Our Lady”</a:t>
                      </a:r>
                      <a:endParaRPr b="1" sz="1000">
                        <a:solidFill>
                          <a:srgbClr val="E95C3D"/>
                        </a:solidFill>
                        <a:latin typeface="Inter"/>
                        <a:ea typeface="Inter"/>
                        <a:cs typeface="Inter"/>
                        <a:sym typeface="Inter"/>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672175">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500">
                        <a:latin typeface="Plus Jakarta Sans"/>
                        <a:ea typeface="Plus Jakarta Sans"/>
                        <a:cs typeface="Plus Jakarta Sans"/>
                        <a:sym typeface="Plus Jakarta Sans"/>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K</a:t>
                      </a:r>
                      <a:r>
                        <a:rPr lang="en" sz="1500">
                          <a:latin typeface="Plus Jakarta Sans"/>
                          <a:ea typeface="Plus Jakarta Sans"/>
                          <a:cs typeface="Plus Jakarta Sans"/>
                          <a:sym typeface="Plus Jakarta Sans"/>
                        </a:rPr>
                        <a:t> (</a:t>
                      </a:r>
                      <a:r>
                        <a:rPr lang="en" sz="1500">
                          <a:latin typeface="Plus Jakarta Sans"/>
                          <a:ea typeface="Plus Jakarta Sans"/>
                          <a:cs typeface="Plus Jakarta Sans"/>
                          <a:sym typeface="Plus Jakarta Sans"/>
                        </a:rPr>
                        <a:t>Key</a:t>
                      </a:r>
                      <a:r>
                        <a:rPr lang="en" sz="1500">
                          <a:latin typeface="Plus Jakarta Sans"/>
                          <a:ea typeface="Plus Jakarta Sans"/>
                          <a:cs typeface="Plus Jakarta Sans"/>
                          <a:sym typeface="Plus Jakarta Sans"/>
                        </a:rPr>
                        <a:t> Perspective)</a:t>
                      </a:r>
                      <a:endParaRPr sz="1500">
                        <a:latin typeface="Plus Jakarta Sans"/>
                        <a:ea typeface="Plus Jakarta Sans"/>
                        <a:cs typeface="Plus Jakarta Sans"/>
                        <a:sym typeface="Plus Jakarta Sans"/>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The author does not perceive the Aztecs as a threat, and considers that they will easily adapt to Christianity because he is so adamant in his faith that he cannot understand or see their faith as valid.</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rgbClr val="FF0000"/>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during this time period?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One of the goals of exploration was to convert the native peoples to Christianity. There was a firm belief that they could be converted and that Christianity was the only “civilized” religion, and that it was ultimately their duty to convert the people they encountered. They believed it would benefit not only the Europeans but the native peoples as well.</a:t>
                      </a:r>
                      <a:endParaRPr b="1" sz="1000">
                        <a:solidFill>
                          <a:srgbClr val="E95C3D"/>
                        </a:solidFill>
                        <a:latin typeface="Inter"/>
                        <a:ea typeface="Inter"/>
                        <a:cs typeface="Inter"/>
                        <a:sym typeface="Inter"/>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387575">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document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It gives </a:t>
                      </a:r>
                      <a:r>
                        <a:rPr b="1" lang="en" sz="1000">
                          <a:solidFill>
                            <a:srgbClr val="E95C3D"/>
                          </a:solidFill>
                          <a:latin typeface="Inter"/>
                          <a:ea typeface="Inter"/>
                          <a:cs typeface="Inter"/>
                          <a:sym typeface="Inter"/>
                        </a:rPr>
                        <a:t>historians</a:t>
                      </a:r>
                      <a:r>
                        <a:rPr b="1" lang="en" sz="1000">
                          <a:solidFill>
                            <a:srgbClr val="E95C3D"/>
                          </a:solidFill>
                          <a:latin typeface="Inter"/>
                          <a:ea typeface="Inter"/>
                          <a:cs typeface="Inter"/>
                          <a:sym typeface="Inter"/>
                        </a:rPr>
                        <a:t> an idea of how </a:t>
                      </a:r>
                      <a:r>
                        <a:rPr b="1" lang="en" sz="1000">
                          <a:solidFill>
                            <a:srgbClr val="E95C3D"/>
                          </a:solidFill>
                          <a:latin typeface="Inter"/>
                          <a:ea typeface="Inter"/>
                          <a:cs typeface="Inter"/>
                          <a:sym typeface="Inter"/>
                        </a:rPr>
                        <a:t>Cortés</a:t>
                      </a:r>
                      <a:r>
                        <a:rPr b="1" lang="en" sz="1000">
                          <a:solidFill>
                            <a:srgbClr val="E95C3D"/>
                          </a:solidFill>
                          <a:latin typeface="Inter"/>
                          <a:ea typeface="Inter"/>
                          <a:cs typeface="Inter"/>
                          <a:sym typeface="Inter"/>
                        </a:rPr>
                        <a:t> and other conquistadors viewed the culture and religion of those they encountered. He clearly disregards it, and literally goes around replacing their </a:t>
                      </a:r>
                      <a:r>
                        <a:rPr b="1" lang="en" sz="1000">
                          <a:solidFill>
                            <a:srgbClr val="E95C3D"/>
                          </a:solidFill>
                          <a:latin typeface="Inter"/>
                          <a:ea typeface="Inter"/>
                          <a:cs typeface="Inter"/>
                          <a:sym typeface="Inter"/>
                        </a:rPr>
                        <a:t>symbols</a:t>
                      </a:r>
                      <a:r>
                        <a:rPr b="1" lang="en" sz="1000">
                          <a:solidFill>
                            <a:srgbClr val="E95C3D"/>
                          </a:solidFill>
                          <a:latin typeface="Inter"/>
                          <a:ea typeface="Inter"/>
                          <a:cs typeface="Inter"/>
                          <a:sym typeface="Inter"/>
                        </a:rPr>
                        <a:t> with his own.</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It also demonstrates that the Aztecs had a complex religion, even if </a:t>
                      </a:r>
                      <a:r>
                        <a:rPr b="1" lang="en" sz="1000">
                          <a:solidFill>
                            <a:srgbClr val="E95C3D"/>
                          </a:solidFill>
                          <a:latin typeface="Inter"/>
                          <a:ea typeface="Inter"/>
                          <a:cs typeface="Inter"/>
                          <a:sym typeface="Inter"/>
                        </a:rPr>
                        <a:t>Cortés</a:t>
                      </a:r>
                      <a:r>
                        <a:rPr b="1" lang="en" sz="1000">
                          <a:solidFill>
                            <a:srgbClr val="E95C3D"/>
                          </a:solidFill>
                          <a:latin typeface="Inter"/>
                          <a:ea typeface="Inter"/>
                          <a:cs typeface="Inter"/>
                          <a:sym typeface="Inter"/>
                        </a:rPr>
                        <a:t> is quick to dismiss it- otherwise, they would not have put their resources into such displays as the Grand Temple.</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latin typeface="Inter"/>
                          <a:ea typeface="Inter"/>
                          <a:cs typeface="Inter"/>
                          <a:sym typeface="Inter"/>
                        </a:rPr>
                        <a:t>2. Provide one quote from the document that demonstrates why it might be considered historically significant. Explain your reasoning.</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“I answered, through the interpreters, that they were deceived in expecting any favors from idols, the work of their own hands, formed of unclean things; and that they must learn there was but one God”- this highlights the idea that he viewed them as being “deceived” instead of accepting a different view or being open to allowing them to continue to practice their beliefs. </a:t>
                      </a:r>
                      <a:endParaRPr b="1" sz="1000">
                        <a:solidFill>
                          <a:srgbClr val="E95C3D"/>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332" name="Google Shape;332;p37"/>
          <p:cNvGraphicFramePr/>
          <p:nvPr/>
        </p:nvGraphicFramePr>
        <p:xfrm>
          <a:off x="561691" y="4669367"/>
          <a:ext cx="3000000" cy="3000000"/>
        </p:xfrm>
        <a:graphic>
          <a:graphicData uri="http://schemas.openxmlformats.org/drawingml/2006/table">
            <a:tbl>
              <a:tblPr>
                <a:noFill/>
                <a:tableStyleId>{26DF7612-F71F-4D85-A540-86444A1270C5}</a:tableStyleId>
              </a:tblPr>
              <a:tblGrid>
                <a:gridCol w="1839725"/>
              </a:tblGrid>
              <a:tr h="633800">
                <a:tc>
                  <a:txBody>
                    <a:bodyPr/>
                    <a:lstStyle/>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Principal</a:t>
                      </a:r>
                      <a:endParaRPr b="1" sz="1000">
                        <a:solidFill>
                          <a:srgbClr val="E95C3D"/>
                        </a:solidFill>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593950">
                <a:tc>
                  <a:txBody>
                    <a:bodyPr/>
                    <a:lstStyle/>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Remonstrated</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593950">
                <a:tc>
                  <a:txBody>
                    <a:bodyPr/>
                    <a:lstStyle/>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Immortal</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333" name="Google Shape;333;p3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334" name="Google Shape;334;p3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35" name="Google Shape;335;p3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39" name="Shape 339"/>
        <p:cNvGrpSpPr/>
        <p:nvPr/>
      </p:nvGrpSpPr>
      <p:grpSpPr>
        <a:xfrm>
          <a:off x="0" y="0"/>
          <a:ext cx="0" cy="0"/>
          <a:chOff x="0" y="0"/>
          <a:chExt cx="0" cy="0"/>
        </a:xfrm>
      </p:grpSpPr>
      <p:sp>
        <p:nvSpPr>
          <p:cNvPr id="340" name="Google Shape;340;p3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     Exploration Speed Dating Research (Exemplar)</a:t>
            </a:r>
            <a:endParaRPr sz="2400">
              <a:solidFill>
                <a:schemeClr val="dk1"/>
              </a:solidFill>
              <a:latin typeface="Halant"/>
              <a:ea typeface="Halant"/>
              <a:cs typeface="Halant"/>
              <a:sym typeface="Halant"/>
            </a:endParaRPr>
          </a:p>
        </p:txBody>
      </p:sp>
      <p:pic>
        <p:nvPicPr>
          <p:cNvPr id="341" name="Google Shape;341;p3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42" name="Google Shape;342;p3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43" name="Google Shape;343;p3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344" name="Google Shape;344;p3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345" name="Google Shape;345;p38"/>
          <p:cNvSpPr txBox="1"/>
          <p:nvPr/>
        </p:nvSpPr>
        <p:spPr>
          <a:xfrm>
            <a:off x="594300" y="655288"/>
            <a:ext cx="6583800" cy="114150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Answer the following questions based on your research of your assigned historical figure.</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Name of Historical Figure: </a:t>
            </a:r>
            <a:r>
              <a:rPr b="1" lang="en" sz="1200">
                <a:solidFill>
                  <a:srgbClr val="E95C3D"/>
                </a:solidFill>
                <a:latin typeface="Inter"/>
                <a:ea typeface="Inter"/>
                <a:cs typeface="Inter"/>
                <a:sym typeface="Inter"/>
              </a:rPr>
              <a:t>Pedro Cabral</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Where are you from?</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What is your occupation/position in society?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What is your most important contribution to history?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What obstacles did you face?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How did you interact with foreign people?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346" name="Google Shape;346;p38"/>
          <p:cNvSpPr txBox="1"/>
          <p:nvPr/>
        </p:nvSpPr>
        <p:spPr>
          <a:xfrm>
            <a:off x="671900" y="2034875"/>
            <a:ext cx="6428700" cy="492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Portugal</a:t>
            </a:r>
            <a:endParaRPr b="1" sz="1200">
              <a:solidFill>
                <a:srgbClr val="E95C3D"/>
              </a:solidFill>
              <a:latin typeface="Inter"/>
              <a:ea typeface="Inter"/>
              <a:cs typeface="Inter"/>
              <a:sym typeface="Inter"/>
            </a:endParaRPr>
          </a:p>
        </p:txBody>
      </p:sp>
      <p:sp>
        <p:nvSpPr>
          <p:cNvPr id="347" name="Google Shape;347;p38"/>
          <p:cNvSpPr txBox="1"/>
          <p:nvPr/>
        </p:nvSpPr>
        <p:spPr>
          <a:xfrm>
            <a:off x="671850" y="2862000"/>
            <a:ext cx="6428700" cy="783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I am an explorer.</a:t>
            </a:r>
            <a:endParaRPr b="1" sz="1200">
              <a:solidFill>
                <a:srgbClr val="E95C3D"/>
              </a:solidFill>
              <a:latin typeface="Inter"/>
              <a:ea typeface="Inter"/>
              <a:cs typeface="Inter"/>
              <a:sym typeface="Inter"/>
            </a:endParaRPr>
          </a:p>
        </p:txBody>
      </p:sp>
      <p:sp>
        <p:nvSpPr>
          <p:cNvPr id="348" name="Google Shape;348;p38"/>
          <p:cNvSpPr txBox="1"/>
          <p:nvPr/>
        </p:nvSpPr>
        <p:spPr>
          <a:xfrm>
            <a:off x="671900" y="4168475"/>
            <a:ext cx="6428700" cy="109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I was hired by the </a:t>
            </a:r>
            <a:r>
              <a:rPr b="1" lang="en" sz="1200">
                <a:solidFill>
                  <a:srgbClr val="E95C3D"/>
                </a:solidFill>
                <a:latin typeface="Inter"/>
                <a:ea typeface="Inter"/>
                <a:cs typeface="Inter"/>
                <a:sym typeface="Inter"/>
              </a:rPr>
              <a:t>Portuguese</a:t>
            </a:r>
            <a:r>
              <a:rPr b="1" lang="en" sz="1200">
                <a:solidFill>
                  <a:srgbClr val="E95C3D"/>
                </a:solidFill>
                <a:latin typeface="Inter"/>
                <a:ea typeface="Inter"/>
                <a:cs typeface="Inter"/>
                <a:sym typeface="Inter"/>
              </a:rPr>
              <a:t> crown to follow fellow </a:t>
            </a:r>
            <a:r>
              <a:rPr b="1" lang="en" sz="1200">
                <a:solidFill>
                  <a:srgbClr val="E95C3D"/>
                </a:solidFill>
                <a:latin typeface="Inter"/>
                <a:ea typeface="Inter"/>
                <a:cs typeface="Inter"/>
                <a:sym typeface="Inter"/>
              </a:rPr>
              <a:t>explorer Vasco da Gama’s route to India, but I got lost and instead “discovered” Brazil. After my return to Portugal to share my news, I went on more expeditions and was able to establish further trade ports for the Portuguese in India.</a:t>
            </a:r>
            <a:endParaRPr b="1" sz="1200">
              <a:solidFill>
                <a:srgbClr val="E95C3D"/>
              </a:solidFill>
              <a:latin typeface="Inter"/>
              <a:ea typeface="Inter"/>
              <a:cs typeface="Inter"/>
              <a:sym typeface="Inter"/>
            </a:endParaRPr>
          </a:p>
        </p:txBody>
      </p:sp>
      <p:sp>
        <p:nvSpPr>
          <p:cNvPr id="349" name="Google Shape;349;p38"/>
          <p:cNvSpPr txBox="1"/>
          <p:nvPr/>
        </p:nvSpPr>
        <p:spPr>
          <a:xfrm>
            <a:off x="671900" y="5616275"/>
            <a:ext cx="6428700" cy="109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I had to deal with getting lost, as well as several of my ships sinking. I also had to endure difficult relations in India between myself and my crew with the Indian population.</a:t>
            </a:r>
            <a:endParaRPr b="1" sz="1200">
              <a:solidFill>
                <a:srgbClr val="E95C3D"/>
              </a:solidFill>
              <a:latin typeface="Inter"/>
              <a:ea typeface="Inter"/>
              <a:cs typeface="Inter"/>
              <a:sym typeface="Inter"/>
            </a:endParaRPr>
          </a:p>
        </p:txBody>
      </p:sp>
      <p:sp>
        <p:nvSpPr>
          <p:cNvPr id="350" name="Google Shape;350;p38"/>
          <p:cNvSpPr txBox="1"/>
          <p:nvPr/>
        </p:nvSpPr>
        <p:spPr>
          <a:xfrm>
            <a:off x="671900" y="7064075"/>
            <a:ext cx="6428700" cy="1779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I had minimal interactions with Native Americans during my brief time in Brazil. In my mind, the natives were curious about Christianity, and one of my tasks was to help spread Catholicism. My crew and I gave the indigenous people we encountered small crosses to wear.</a:t>
            </a:r>
            <a:endParaRPr b="1" sz="1200">
              <a:solidFill>
                <a:srgbClr val="E95C3D"/>
              </a:solidFill>
              <a:latin typeface="Inter"/>
              <a:ea typeface="Inter"/>
              <a:cs typeface="Inter"/>
              <a:sym typeface="Inter"/>
            </a:endParaRPr>
          </a:p>
          <a:p>
            <a:pPr indent="0" lvl="0" marL="0" rtl="0" algn="l">
              <a:spcBef>
                <a:spcPts val="0"/>
              </a:spcBef>
              <a:spcAft>
                <a:spcPts val="0"/>
              </a:spcAft>
              <a:buNone/>
            </a:pPr>
            <a:r>
              <a:rPr b="1" lang="en" sz="1200">
                <a:solidFill>
                  <a:srgbClr val="E95C3D"/>
                </a:solidFill>
                <a:latin typeface="Inter"/>
                <a:ea typeface="Inter"/>
                <a:cs typeface="Inter"/>
                <a:sym typeface="Inter"/>
              </a:rPr>
              <a:t>In India, there were a lot of disputes between the Indian people and the Portuguese. While I was in Calicut, several Portuguese men were killed, and in return I raided the city, captured some of their ships, and killed their crew.</a:t>
            </a:r>
            <a:endParaRPr b="1" sz="1200">
              <a:solidFill>
                <a:srgbClr val="E95C3D"/>
              </a:solidFill>
              <a:latin typeface="Inter"/>
              <a:ea typeface="Inter"/>
              <a:cs typeface="Inter"/>
              <a:sym typeface="Inte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54" name="Shape 354"/>
        <p:cNvGrpSpPr/>
        <p:nvPr/>
      </p:nvGrpSpPr>
      <p:grpSpPr>
        <a:xfrm>
          <a:off x="0" y="0"/>
          <a:ext cx="0" cy="0"/>
          <a:chOff x="0" y="0"/>
          <a:chExt cx="0" cy="0"/>
        </a:xfrm>
      </p:grpSpPr>
      <p:sp>
        <p:nvSpPr>
          <p:cNvPr id="355" name="Google Shape;355;p3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     Exploration Speed Dating Research (Exemplar)</a:t>
            </a:r>
            <a:endParaRPr sz="2400">
              <a:solidFill>
                <a:schemeClr val="dk1"/>
              </a:solidFill>
              <a:latin typeface="Halant"/>
              <a:ea typeface="Halant"/>
              <a:cs typeface="Halant"/>
              <a:sym typeface="Halant"/>
            </a:endParaRPr>
          </a:p>
        </p:txBody>
      </p:sp>
      <p:pic>
        <p:nvPicPr>
          <p:cNvPr id="356" name="Google Shape;356;p3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57" name="Google Shape;357;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58" name="Google Shape;358;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359" name="Google Shape;359;p39"/>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360" name="Google Shape;360;p39"/>
          <p:cNvSpPr txBox="1"/>
          <p:nvPr/>
        </p:nvSpPr>
        <p:spPr>
          <a:xfrm>
            <a:off x="594300" y="655288"/>
            <a:ext cx="6583800" cy="95031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Answer the following questions based on your research of your assigned historical figure.</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Name of Historical Figure: </a:t>
            </a:r>
            <a:r>
              <a:rPr b="1" lang="en" sz="1200">
                <a:solidFill>
                  <a:srgbClr val="E95C3D"/>
                </a:solidFill>
                <a:latin typeface="Inter"/>
                <a:ea typeface="Inter"/>
                <a:cs typeface="Inter"/>
                <a:sym typeface="Inter"/>
              </a:rPr>
              <a:t>Pedro Cabral</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Who is the author of your primary source (below) and why is that significant to our understanding of your historical figure’s perspective?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How does history view you?</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361" name="Google Shape;361;p39"/>
          <p:cNvSpPr txBox="1"/>
          <p:nvPr/>
        </p:nvSpPr>
        <p:spPr>
          <a:xfrm>
            <a:off x="671900" y="2263475"/>
            <a:ext cx="6428700" cy="1779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My source was not written by myself, but instead by someone who also sailed with me when we accidentally made our way to Brazil. As such, we don’t get my exact perspective, but we do get to understand how Portuguese people understood this early interaction.</a:t>
            </a:r>
            <a:endParaRPr b="1" sz="1200">
              <a:solidFill>
                <a:srgbClr val="E95C3D"/>
              </a:solidFill>
              <a:latin typeface="Inter"/>
              <a:ea typeface="Inter"/>
              <a:cs typeface="Inter"/>
              <a:sym typeface="Inter"/>
            </a:endParaRPr>
          </a:p>
        </p:txBody>
      </p:sp>
      <p:sp>
        <p:nvSpPr>
          <p:cNvPr id="362" name="Google Shape;362;p39"/>
          <p:cNvSpPr txBox="1"/>
          <p:nvPr/>
        </p:nvSpPr>
        <p:spPr>
          <a:xfrm>
            <a:off x="671900" y="4397075"/>
            <a:ext cx="6428700" cy="2108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History views me as important because I “discovered” Brazil, and even today Brazil speaks Portuguese. </a:t>
            </a:r>
            <a:r>
              <a:rPr b="1" lang="en" sz="1200">
                <a:solidFill>
                  <a:srgbClr val="E95C3D"/>
                </a:solidFill>
                <a:latin typeface="Inter"/>
                <a:ea typeface="Inter"/>
                <a:cs typeface="Inter"/>
                <a:sym typeface="Inter"/>
              </a:rPr>
              <a:t>However</a:t>
            </a:r>
            <a:r>
              <a:rPr b="1" lang="en" sz="1200">
                <a:solidFill>
                  <a:srgbClr val="E95C3D"/>
                </a:solidFill>
                <a:latin typeface="Inter"/>
                <a:ea typeface="Inter"/>
                <a:cs typeface="Inter"/>
                <a:sym typeface="Inter"/>
              </a:rPr>
              <a:t>, they also recognize that I did not have good relations in India and was ultimately replaced before I was able to go back.</a:t>
            </a:r>
            <a:endParaRPr b="1" sz="1200">
              <a:solidFill>
                <a:srgbClr val="E95C3D"/>
              </a:solidFill>
              <a:latin typeface="Inter"/>
              <a:ea typeface="Inter"/>
              <a:cs typeface="Inter"/>
              <a:sym typeface="Inte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66" name="Shape 366"/>
        <p:cNvGrpSpPr/>
        <p:nvPr/>
      </p:nvGrpSpPr>
      <p:grpSpPr>
        <a:xfrm>
          <a:off x="0" y="0"/>
          <a:ext cx="0" cy="0"/>
          <a:chOff x="0" y="0"/>
          <a:chExt cx="0" cy="0"/>
        </a:xfrm>
      </p:grpSpPr>
      <p:sp>
        <p:nvSpPr>
          <p:cNvPr id="367" name="Google Shape;367;p4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Primary Source (Cabral Exemplar)</a:t>
            </a:r>
            <a:endParaRPr sz="1500"/>
          </a:p>
        </p:txBody>
      </p:sp>
      <p:graphicFrame>
        <p:nvGraphicFramePr>
          <p:cNvPr id="368" name="Google Shape;368;p40"/>
          <p:cNvGraphicFramePr/>
          <p:nvPr/>
        </p:nvGraphicFramePr>
        <p:xfrm>
          <a:off x="472467" y="913602"/>
          <a:ext cx="3000000" cy="3000000"/>
        </p:xfrm>
        <a:graphic>
          <a:graphicData uri="http://schemas.openxmlformats.org/drawingml/2006/table">
            <a:tbl>
              <a:tblPr>
                <a:noFill/>
                <a:tableStyleId>{26DF7612-F71F-4D85-A540-86444A1270C5}</a:tableStyleId>
              </a:tblPr>
              <a:tblGrid>
                <a:gridCol w="2043725"/>
                <a:gridCol w="2510200"/>
                <a:gridCol w="2276975"/>
              </a:tblGrid>
              <a:tr h="3145425">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T</a:t>
                      </a:r>
                      <a:r>
                        <a:rPr lang="en" sz="1500">
                          <a:latin typeface="Plus Jakarta Sans"/>
                          <a:ea typeface="Plus Jakarta Sans"/>
                          <a:cs typeface="Plus Jakarta Sans"/>
                          <a:sym typeface="Plus Jakarta Sans"/>
                        </a:rPr>
                        <a:t> (Target Audience)</a:t>
                      </a:r>
                      <a:endParaRPr sz="1300">
                        <a:latin typeface="Plus Jakarta Sans"/>
                        <a:ea typeface="Plus Jakarta Sans"/>
                        <a:cs typeface="Plus Jakarta Sans"/>
                        <a:sym typeface="Plus Jakarta Sans"/>
                      </a:endParaRPr>
                    </a:p>
                    <a:p>
                      <a:pPr indent="0" lvl="0" marL="0" rtl="0" algn="l">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The target audience for this source was the Portuguese crown and other Europeans.</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Whose voice or perspective is not shared in this document?</a:t>
                      </a:r>
                      <a:endParaRPr sz="1300">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The voice of the indigenous population that they </a:t>
                      </a:r>
                      <a:r>
                        <a:rPr b="1" lang="en" sz="1000">
                          <a:solidFill>
                            <a:srgbClr val="E95C3D"/>
                          </a:solidFill>
                          <a:latin typeface="Inter"/>
                          <a:ea typeface="Inter"/>
                          <a:cs typeface="Inter"/>
                          <a:sym typeface="Inter"/>
                        </a:rPr>
                        <a:t>encountered</a:t>
                      </a:r>
                      <a:r>
                        <a:rPr b="1" lang="en" sz="1000">
                          <a:solidFill>
                            <a:srgbClr val="E95C3D"/>
                          </a:solidFill>
                          <a:latin typeface="Inter"/>
                          <a:ea typeface="Inter"/>
                          <a:cs typeface="Inter"/>
                          <a:sym typeface="Inter"/>
                        </a:rPr>
                        <a:t>.</a:t>
                      </a:r>
                      <a:endParaRPr b="1" sz="1300">
                        <a:solidFill>
                          <a:srgbClr val="E95C3D"/>
                        </a:solidFill>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When was this document created and/or circulated? Who wrote it?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Pero Vaz de Caminha wrote this around 1500.</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events were occurring during the time this document was written?</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Europe was beginning the Age of Exploration</a:t>
                      </a:r>
                      <a:r>
                        <a:rPr b="1" lang="en" sz="1000">
                          <a:solidFill>
                            <a:srgbClr val="E95C3D"/>
                          </a:solidFill>
                          <a:latin typeface="Inter"/>
                          <a:ea typeface="Inter"/>
                          <a:cs typeface="Inter"/>
                          <a:sym typeface="Inter"/>
                        </a:rPr>
                        <a:t>. Portugal had established trade ports in Africa and Asia and Pedro was being sent to solidify those and create more trade connections in India.</a:t>
                      </a:r>
                      <a:endParaRPr b="1" sz="1000">
                        <a:solidFill>
                          <a:srgbClr val="E95C3D"/>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To document the initial </a:t>
                      </a:r>
                      <a:r>
                        <a:rPr b="1" lang="en" sz="1000">
                          <a:solidFill>
                            <a:srgbClr val="E95C3D"/>
                          </a:solidFill>
                          <a:latin typeface="Inter"/>
                          <a:ea typeface="Inter"/>
                          <a:cs typeface="Inter"/>
                          <a:sym typeface="Inter"/>
                        </a:rPr>
                        <a:t>encounter</a:t>
                      </a:r>
                      <a:r>
                        <a:rPr b="1" lang="en" sz="1000">
                          <a:solidFill>
                            <a:srgbClr val="E95C3D"/>
                          </a:solidFill>
                          <a:latin typeface="Inter"/>
                          <a:ea typeface="Inter"/>
                          <a:cs typeface="Inter"/>
                          <a:sym typeface="Inter"/>
                        </a:rPr>
                        <a:t> between the Portuguese and the indigenous </a:t>
                      </a:r>
                      <a:r>
                        <a:rPr b="1" lang="en" sz="1000">
                          <a:solidFill>
                            <a:srgbClr val="E95C3D"/>
                          </a:solidFill>
                          <a:latin typeface="Inter"/>
                          <a:ea typeface="Inter"/>
                          <a:cs typeface="Inter"/>
                          <a:sym typeface="Inter"/>
                        </a:rPr>
                        <a:t>people</a:t>
                      </a:r>
                      <a:r>
                        <a:rPr b="1" lang="en" sz="1000">
                          <a:solidFill>
                            <a:srgbClr val="E95C3D"/>
                          </a:solidFill>
                          <a:latin typeface="Inter"/>
                          <a:ea typeface="Inter"/>
                          <a:cs typeface="Inter"/>
                          <a:sym typeface="Inter"/>
                        </a:rPr>
                        <a:t>. They want to show that the natives were receptive to Christianity, and that there was gold and silver on the land.</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De Caminha writes about how the natives wanted their rosary and were quite pleased with it.</a:t>
                      </a:r>
                      <a:endParaRPr b="1" sz="1000">
                        <a:solidFill>
                          <a:srgbClr val="E95C3D"/>
                        </a:solidFill>
                        <a:latin typeface="Inter"/>
                        <a:ea typeface="Inter"/>
                        <a:cs typeface="Inter"/>
                        <a:sym typeface="Inter"/>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90150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500">
                        <a:latin typeface="Plus Jakarta Sans"/>
                        <a:ea typeface="Plus Jakarta Sans"/>
                        <a:cs typeface="Plus Jakarta Sans"/>
                        <a:sym typeface="Plus Jakarta Sans"/>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K</a:t>
                      </a:r>
                      <a:r>
                        <a:rPr lang="en" sz="1500">
                          <a:latin typeface="Plus Jakarta Sans"/>
                          <a:ea typeface="Plus Jakarta Sans"/>
                          <a:cs typeface="Plus Jakarta Sans"/>
                          <a:sym typeface="Plus Jakarta Sans"/>
                        </a:rPr>
                        <a:t> (</a:t>
                      </a:r>
                      <a:r>
                        <a:rPr lang="en" sz="1500">
                          <a:latin typeface="Plus Jakarta Sans"/>
                          <a:ea typeface="Plus Jakarta Sans"/>
                          <a:cs typeface="Plus Jakarta Sans"/>
                          <a:sym typeface="Plus Jakarta Sans"/>
                        </a:rPr>
                        <a:t>Key</a:t>
                      </a:r>
                      <a:r>
                        <a:rPr lang="en" sz="1500">
                          <a:latin typeface="Plus Jakarta Sans"/>
                          <a:ea typeface="Plus Jakarta Sans"/>
                          <a:cs typeface="Plus Jakarta Sans"/>
                          <a:sym typeface="Plus Jakarta Sans"/>
                        </a:rPr>
                        <a:t> Perspective)</a:t>
                      </a:r>
                      <a:endParaRPr sz="1500">
                        <a:latin typeface="Plus Jakarta Sans"/>
                        <a:ea typeface="Plus Jakarta Sans"/>
                        <a:cs typeface="Plus Jakarta Sans"/>
                        <a:sym typeface="Plus Jakarta Sans"/>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The author views the native people in a very paternalistic way, commenting on the simple ways they held and the fascination and/or confusion they had at the ways of the Portuguese. He is also Christian, and this is apparent in his remarks about the joy the indigenous people found when they got to hold the rosary.</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during this time period?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There was a sense of European superiority that </a:t>
                      </a:r>
                      <a:r>
                        <a:rPr b="1" lang="en" sz="1000">
                          <a:solidFill>
                            <a:srgbClr val="E95C3D"/>
                          </a:solidFill>
                          <a:latin typeface="Inter"/>
                          <a:ea typeface="Inter"/>
                          <a:cs typeface="Inter"/>
                          <a:sym typeface="Inter"/>
                        </a:rPr>
                        <a:t>accompanied</a:t>
                      </a:r>
                      <a:r>
                        <a:rPr b="1" lang="en" sz="1000">
                          <a:solidFill>
                            <a:srgbClr val="E95C3D"/>
                          </a:solidFill>
                          <a:latin typeface="Inter"/>
                          <a:ea typeface="Inter"/>
                          <a:cs typeface="Inter"/>
                          <a:sym typeface="Inter"/>
                        </a:rPr>
                        <a:t> many explorers during this time, as part of their goal was to spread their power and faith.</a:t>
                      </a:r>
                      <a:endParaRPr b="1" sz="1000">
                        <a:solidFill>
                          <a:srgbClr val="E95C3D"/>
                        </a:solidFill>
                        <a:latin typeface="Inter"/>
                        <a:ea typeface="Inter"/>
                        <a:cs typeface="Inter"/>
                        <a:sym typeface="Inter"/>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387750">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document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It gives historians an idea of how the Portuguese perceived the native peoples of modern-day Brazil, </a:t>
                      </a:r>
                      <a:r>
                        <a:rPr b="1" lang="en" sz="1000">
                          <a:solidFill>
                            <a:srgbClr val="E95C3D"/>
                          </a:solidFill>
                          <a:latin typeface="Inter"/>
                          <a:ea typeface="Inter"/>
                          <a:cs typeface="Inter"/>
                          <a:sym typeface="Inter"/>
                        </a:rPr>
                        <a:t>falling</a:t>
                      </a:r>
                      <a:r>
                        <a:rPr b="1" lang="en" sz="1000">
                          <a:solidFill>
                            <a:srgbClr val="E95C3D"/>
                          </a:solidFill>
                          <a:latin typeface="Inter"/>
                          <a:ea typeface="Inter"/>
                          <a:cs typeface="Inter"/>
                          <a:sym typeface="Inter"/>
                        </a:rPr>
                        <a:t> in line with others from the time that show their understanding as minimal. It also makes it clear that there was a stark cultural and societal difference between the two groups, legitimizing their idea that the Europeans were more “civilized.” </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latin typeface="Inter"/>
                          <a:ea typeface="Inter"/>
                          <a:cs typeface="Inter"/>
                          <a:sym typeface="Inter"/>
                        </a:rPr>
                        <a:t>2. Provide one quote from the document that demonstrates why it might be considered historically significant. Explain your reasoning.</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“One of them saw the white beads of a rosary. He made a sign to be given them and was very pleased with them, and put them round his neck. Then he took them off and put them round his arm, pointing to the land, and again at the beads and at the captain's collar, as if he meant they would give gold for them.”- This shows the view that the natives were excited to accept the beliefs of the Portuguese and were also aware of the potential wealth they had to offer.</a:t>
                      </a:r>
                      <a:endParaRPr b="1" sz="1000">
                        <a:solidFill>
                          <a:srgbClr val="E95C3D"/>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369" name="Google Shape;369;p40"/>
          <p:cNvGraphicFramePr/>
          <p:nvPr/>
        </p:nvGraphicFramePr>
        <p:xfrm>
          <a:off x="561691" y="5014467"/>
          <a:ext cx="3000000" cy="3000000"/>
        </p:xfrm>
        <a:graphic>
          <a:graphicData uri="http://schemas.openxmlformats.org/drawingml/2006/table">
            <a:tbl>
              <a:tblPr>
                <a:noFill/>
                <a:tableStyleId>{26DF7612-F71F-4D85-A540-86444A1270C5}</a:tableStyleId>
              </a:tblPr>
              <a:tblGrid>
                <a:gridCol w="1839725"/>
              </a:tblGrid>
              <a:tr h="608075">
                <a:tc>
                  <a:txBody>
                    <a:bodyPr/>
                    <a:lstStyle/>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Admiral</a:t>
                      </a:r>
                      <a:endParaRPr b="1" sz="1000">
                        <a:solidFill>
                          <a:srgbClr val="E95C3D"/>
                        </a:solidFill>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Comfit</a:t>
                      </a:r>
                      <a:endParaRPr b="1" sz="1000">
                        <a:solidFill>
                          <a:srgbClr val="E95C3D"/>
                        </a:solidFill>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Rosary</a:t>
                      </a:r>
                      <a:endParaRPr b="1" sz="1000">
                        <a:solidFill>
                          <a:srgbClr val="E95C3D"/>
                        </a:solidFill>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370" name="Google Shape;370;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371" name="Google Shape;371;p4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72" name="Google Shape;372;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76" name="Shape 376"/>
        <p:cNvGrpSpPr/>
        <p:nvPr/>
      </p:nvGrpSpPr>
      <p:grpSpPr>
        <a:xfrm>
          <a:off x="0" y="0"/>
          <a:ext cx="0" cy="0"/>
          <a:chOff x="0" y="0"/>
          <a:chExt cx="0" cy="0"/>
        </a:xfrm>
      </p:grpSpPr>
      <p:sp>
        <p:nvSpPr>
          <p:cNvPr id="377" name="Google Shape;377;p4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     Exploration Speed Dating Research (Exemplar)</a:t>
            </a:r>
            <a:endParaRPr sz="2400">
              <a:solidFill>
                <a:schemeClr val="dk1"/>
              </a:solidFill>
              <a:latin typeface="Halant"/>
              <a:ea typeface="Halant"/>
              <a:cs typeface="Halant"/>
              <a:sym typeface="Halant"/>
            </a:endParaRPr>
          </a:p>
        </p:txBody>
      </p:sp>
      <p:pic>
        <p:nvPicPr>
          <p:cNvPr id="378" name="Google Shape;378;p4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79" name="Google Shape;379;p4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80" name="Google Shape;380;p4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381" name="Google Shape;381;p41"/>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382" name="Google Shape;382;p41"/>
          <p:cNvSpPr txBox="1"/>
          <p:nvPr/>
        </p:nvSpPr>
        <p:spPr>
          <a:xfrm>
            <a:off x="594300" y="655288"/>
            <a:ext cx="6583800" cy="116274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Answer the following questions based on your research of your assigned historical figure.</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Name of Historical Figure: </a:t>
            </a:r>
            <a:r>
              <a:rPr b="1" lang="en" sz="1200">
                <a:solidFill>
                  <a:srgbClr val="E95C3D"/>
                </a:solidFill>
                <a:latin typeface="Inter"/>
                <a:ea typeface="Inter"/>
                <a:cs typeface="Inter"/>
                <a:sym typeface="Inter"/>
              </a:rPr>
              <a:t>Vasco </a:t>
            </a:r>
            <a:r>
              <a:rPr b="1" lang="en" sz="1200">
                <a:solidFill>
                  <a:srgbClr val="E95C3D"/>
                </a:solidFill>
                <a:latin typeface="Inter"/>
                <a:ea typeface="Inter"/>
                <a:cs typeface="Inter"/>
                <a:sym typeface="Inter"/>
              </a:rPr>
              <a:t>Núñez</a:t>
            </a:r>
            <a:r>
              <a:rPr b="1" lang="en" sz="1200">
                <a:solidFill>
                  <a:srgbClr val="E95C3D"/>
                </a:solidFill>
                <a:latin typeface="Inter"/>
                <a:ea typeface="Inter"/>
                <a:cs typeface="Inter"/>
                <a:sym typeface="Inter"/>
              </a:rPr>
              <a:t> de Balboa</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Where are you from?</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What is your occupation/position in society?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What is your most important contribution to history?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What obstacles did you face?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How did you interact with foreign people?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383" name="Google Shape;383;p41"/>
          <p:cNvSpPr txBox="1"/>
          <p:nvPr/>
        </p:nvSpPr>
        <p:spPr>
          <a:xfrm>
            <a:off x="671900" y="2034875"/>
            <a:ext cx="6428700" cy="492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Spain</a:t>
            </a:r>
            <a:endParaRPr b="1" sz="1200">
              <a:solidFill>
                <a:srgbClr val="E95C3D"/>
              </a:solidFill>
              <a:latin typeface="Inter"/>
              <a:ea typeface="Inter"/>
              <a:cs typeface="Inter"/>
              <a:sym typeface="Inter"/>
            </a:endParaRPr>
          </a:p>
        </p:txBody>
      </p:sp>
      <p:sp>
        <p:nvSpPr>
          <p:cNvPr id="384" name="Google Shape;384;p41"/>
          <p:cNvSpPr txBox="1"/>
          <p:nvPr/>
        </p:nvSpPr>
        <p:spPr>
          <a:xfrm>
            <a:off x="671850" y="2862000"/>
            <a:ext cx="6428700" cy="783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I am an explorer, governor, and conquistador.</a:t>
            </a:r>
            <a:endParaRPr b="1" sz="1200">
              <a:solidFill>
                <a:srgbClr val="E95C3D"/>
              </a:solidFill>
              <a:latin typeface="Inter"/>
              <a:ea typeface="Inter"/>
              <a:cs typeface="Inter"/>
              <a:sym typeface="Inter"/>
            </a:endParaRPr>
          </a:p>
        </p:txBody>
      </p:sp>
      <p:sp>
        <p:nvSpPr>
          <p:cNvPr id="385" name="Google Shape;385;p41"/>
          <p:cNvSpPr txBox="1"/>
          <p:nvPr/>
        </p:nvSpPr>
        <p:spPr>
          <a:xfrm>
            <a:off x="671900" y="4168475"/>
            <a:ext cx="6428700" cy="109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I was the head of the first South American settlement, the colony of Darien in Panama. I was also the first European to “discover” the Pacific Ocean, which was key as it let Spain know there was ocean on the other side of the Americas as well.</a:t>
            </a:r>
            <a:endParaRPr b="1" sz="1200">
              <a:solidFill>
                <a:srgbClr val="E95C3D"/>
              </a:solidFill>
              <a:latin typeface="Inter"/>
              <a:ea typeface="Inter"/>
              <a:cs typeface="Inter"/>
              <a:sym typeface="Inter"/>
            </a:endParaRPr>
          </a:p>
        </p:txBody>
      </p:sp>
      <p:sp>
        <p:nvSpPr>
          <p:cNvPr id="386" name="Google Shape;386;p41"/>
          <p:cNvSpPr txBox="1"/>
          <p:nvPr/>
        </p:nvSpPr>
        <p:spPr>
          <a:xfrm>
            <a:off x="671900" y="5616275"/>
            <a:ext cx="6428700" cy="1323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On my first trip to the Americas, our ship faced major damage and we had to stop in Hispaniola where we were </a:t>
            </a:r>
            <a:r>
              <a:rPr b="1" lang="en" sz="1200">
                <a:solidFill>
                  <a:srgbClr val="E95C3D"/>
                </a:solidFill>
                <a:latin typeface="Inter"/>
                <a:ea typeface="Inter"/>
                <a:cs typeface="Inter"/>
                <a:sym typeface="Inter"/>
              </a:rPr>
              <a:t>imprisoned</a:t>
            </a:r>
            <a:r>
              <a:rPr b="1" lang="en" sz="1200">
                <a:solidFill>
                  <a:srgbClr val="E95C3D"/>
                </a:solidFill>
                <a:latin typeface="Inter"/>
                <a:ea typeface="Inter"/>
                <a:cs typeface="Inter"/>
                <a:sym typeface="Inter"/>
              </a:rPr>
              <a:t> for trading with the indigenous people. After my release, I faced heavy debt, leading me to stow away on a ship that wouldn’t allow me to go with them (I at least escaped my creditors) and although this could have been my death, the captain let me join their crew instead. I was eventually accused of treason against Spain and fell out of favor with the Spanish king.</a:t>
            </a:r>
            <a:endParaRPr b="1" sz="1200">
              <a:solidFill>
                <a:srgbClr val="E95C3D"/>
              </a:solidFill>
              <a:latin typeface="Inter"/>
              <a:ea typeface="Inter"/>
              <a:cs typeface="Inter"/>
              <a:sym typeface="Inter"/>
            </a:endParaRPr>
          </a:p>
        </p:txBody>
      </p:sp>
      <p:sp>
        <p:nvSpPr>
          <p:cNvPr id="387" name="Google Shape;387;p41"/>
          <p:cNvSpPr txBox="1"/>
          <p:nvPr/>
        </p:nvSpPr>
        <p:spPr>
          <a:xfrm>
            <a:off x="671900" y="7292675"/>
            <a:ext cx="6428700" cy="1779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I was somewhat open to their ways of life, however, I was also </a:t>
            </a:r>
            <a:r>
              <a:rPr b="1" lang="en" sz="1200">
                <a:solidFill>
                  <a:srgbClr val="E95C3D"/>
                </a:solidFill>
                <a:latin typeface="Inter"/>
                <a:ea typeface="Inter"/>
                <a:cs typeface="Inter"/>
                <a:sym typeface="Inter"/>
              </a:rPr>
              <a:t>known</a:t>
            </a:r>
            <a:r>
              <a:rPr b="1" lang="en" sz="1200">
                <a:solidFill>
                  <a:srgbClr val="E95C3D"/>
                </a:solidFill>
                <a:latin typeface="Inter"/>
                <a:ea typeface="Inter"/>
                <a:cs typeface="Inter"/>
                <a:sym typeface="Inter"/>
              </a:rPr>
              <a:t> for being violent towards them, even setting my dogs on them.</a:t>
            </a:r>
            <a:endParaRPr b="1" sz="1200">
              <a:solidFill>
                <a:srgbClr val="E95C3D"/>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8" name="Shape 78"/>
        <p:cNvGrpSpPr/>
        <p:nvPr/>
      </p:nvGrpSpPr>
      <p:grpSpPr>
        <a:xfrm>
          <a:off x="0" y="0"/>
          <a:ext cx="0" cy="0"/>
          <a:chOff x="0" y="0"/>
          <a:chExt cx="0" cy="0"/>
        </a:xfrm>
      </p:grpSpPr>
      <p:sp>
        <p:nvSpPr>
          <p:cNvPr id="79" name="Google Shape;79;p1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Exploration Speed Dating Research</a:t>
            </a:r>
            <a:endParaRPr sz="2400">
              <a:solidFill>
                <a:schemeClr val="dk1"/>
              </a:solidFill>
              <a:latin typeface="Halant"/>
              <a:ea typeface="Halant"/>
              <a:cs typeface="Halant"/>
              <a:sym typeface="Halant"/>
            </a:endParaRPr>
          </a:p>
        </p:txBody>
      </p:sp>
      <p:pic>
        <p:nvPicPr>
          <p:cNvPr id="80" name="Google Shape;80;p1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1" name="Google Shape;81;p1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2" name="Google Shape;82;p1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83" name="Google Shape;83;p1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84" name="Google Shape;84;p15"/>
          <p:cNvSpPr txBox="1"/>
          <p:nvPr/>
        </p:nvSpPr>
        <p:spPr>
          <a:xfrm>
            <a:off x="594300" y="655288"/>
            <a:ext cx="6583800" cy="95031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Answer the following questions based on your research of your assigned historical figure.</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Name of Historical Figure: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Who is the </a:t>
            </a:r>
            <a:r>
              <a:rPr lang="en" sz="1200">
                <a:solidFill>
                  <a:schemeClr val="dk1"/>
                </a:solidFill>
                <a:latin typeface="Inter"/>
                <a:ea typeface="Inter"/>
                <a:cs typeface="Inter"/>
                <a:sym typeface="Inter"/>
              </a:rPr>
              <a:t>author</a:t>
            </a:r>
            <a:r>
              <a:rPr lang="en" sz="1200">
                <a:solidFill>
                  <a:schemeClr val="dk1"/>
                </a:solidFill>
                <a:latin typeface="Inter"/>
                <a:ea typeface="Inter"/>
                <a:cs typeface="Inter"/>
                <a:sym typeface="Inter"/>
              </a:rPr>
              <a:t> of your primary source (below) and why is that significant to our understanding of your historical figure’s </a:t>
            </a:r>
            <a:r>
              <a:rPr lang="en" sz="1200">
                <a:solidFill>
                  <a:schemeClr val="dk1"/>
                </a:solidFill>
                <a:latin typeface="Inter"/>
                <a:ea typeface="Inter"/>
                <a:cs typeface="Inter"/>
                <a:sym typeface="Inter"/>
              </a:rPr>
              <a:t>perspective</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How does history view you?</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85" name="Google Shape;85;p15"/>
          <p:cNvSpPr txBox="1"/>
          <p:nvPr/>
        </p:nvSpPr>
        <p:spPr>
          <a:xfrm>
            <a:off x="671900" y="2263475"/>
            <a:ext cx="6428700" cy="1779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
        <p:nvSpPr>
          <p:cNvPr id="86" name="Google Shape;86;p15"/>
          <p:cNvSpPr txBox="1"/>
          <p:nvPr/>
        </p:nvSpPr>
        <p:spPr>
          <a:xfrm>
            <a:off x="671900" y="4397075"/>
            <a:ext cx="6428700" cy="2108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91" name="Shape 391"/>
        <p:cNvGrpSpPr/>
        <p:nvPr/>
      </p:nvGrpSpPr>
      <p:grpSpPr>
        <a:xfrm>
          <a:off x="0" y="0"/>
          <a:ext cx="0" cy="0"/>
          <a:chOff x="0" y="0"/>
          <a:chExt cx="0" cy="0"/>
        </a:xfrm>
      </p:grpSpPr>
      <p:sp>
        <p:nvSpPr>
          <p:cNvPr id="392" name="Google Shape;392;p42"/>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     Exploration Speed Dating Research (Exemplar)</a:t>
            </a:r>
            <a:endParaRPr sz="2400">
              <a:solidFill>
                <a:schemeClr val="dk1"/>
              </a:solidFill>
              <a:latin typeface="Halant"/>
              <a:ea typeface="Halant"/>
              <a:cs typeface="Halant"/>
              <a:sym typeface="Halant"/>
            </a:endParaRPr>
          </a:p>
        </p:txBody>
      </p:sp>
      <p:pic>
        <p:nvPicPr>
          <p:cNvPr id="393" name="Google Shape;393;p4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94" name="Google Shape;394;p4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95" name="Google Shape;395;p4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396" name="Google Shape;396;p42"/>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397" name="Google Shape;397;p42"/>
          <p:cNvSpPr txBox="1"/>
          <p:nvPr/>
        </p:nvSpPr>
        <p:spPr>
          <a:xfrm>
            <a:off x="594300" y="655288"/>
            <a:ext cx="6583800" cy="95031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Answer the following questions based on your research of your assigned historical figure.</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Name of Historical Figure: </a:t>
            </a:r>
            <a:r>
              <a:rPr b="1" lang="en" sz="1200">
                <a:solidFill>
                  <a:srgbClr val="E95C3D"/>
                </a:solidFill>
                <a:latin typeface="Inter"/>
                <a:ea typeface="Inter"/>
                <a:cs typeface="Inter"/>
                <a:sym typeface="Inter"/>
              </a:rPr>
              <a:t>Vasco </a:t>
            </a:r>
            <a:r>
              <a:rPr b="1" lang="en" sz="1200">
                <a:solidFill>
                  <a:srgbClr val="E95C3D"/>
                </a:solidFill>
                <a:latin typeface="Inter"/>
                <a:ea typeface="Inter"/>
                <a:cs typeface="Inter"/>
                <a:sym typeface="Inter"/>
              </a:rPr>
              <a:t>Núñez</a:t>
            </a:r>
            <a:r>
              <a:rPr b="1" lang="en" sz="1200">
                <a:solidFill>
                  <a:srgbClr val="E95C3D"/>
                </a:solidFill>
                <a:latin typeface="Inter"/>
                <a:ea typeface="Inter"/>
                <a:cs typeface="Inter"/>
                <a:sym typeface="Inter"/>
              </a:rPr>
              <a:t> de Balboa</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Who is the author of your primary source (below) and why is that significant to our understanding of your historical figure’s perspective?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How does history view you?</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398" name="Google Shape;398;p42"/>
          <p:cNvSpPr txBox="1"/>
          <p:nvPr/>
        </p:nvSpPr>
        <p:spPr>
          <a:xfrm>
            <a:off x="671900" y="2263475"/>
            <a:ext cx="6428700" cy="1779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I wrote the primary source- it is a letter to the king. In it, I describe the mistreatment of the native caciques. This is interesting as I am </a:t>
            </a:r>
            <a:r>
              <a:rPr b="1" lang="en" sz="1200">
                <a:solidFill>
                  <a:srgbClr val="E95C3D"/>
                </a:solidFill>
                <a:latin typeface="Inter"/>
                <a:ea typeface="Inter"/>
                <a:cs typeface="Inter"/>
                <a:sym typeface="Inter"/>
              </a:rPr>
              <a:t>known</a:t>
            </a:r>
            <a:r>
              <a:rPr b="1" lang="en" sz="1200">
                <a:solidFill>
                  <a:srgbClr val="E95C3D"/>
                </a:solidFill>
                <a:latin typeface="Inter"/>
                <a:ea typeface="Inter"/>
                <a:cs typeface="Inter"/>
                <a:sym typeface="Inter"/>
              </a:rPr>
              <a:t> to have some hostility towards the native peoples myself, so I may be </a:t>
            </a:r>
            <a:r>
              <a:rPr b="1" lang="en" sz="1200">
                <a:solidFill>
                  <a:srgbClr val="E95C3D"/>
                </a:solidFill>
                <a:latin typeface="Inter"/>
                <a:ea typeface="Inter"/>
                <a:cs typeface="Inter"/>
                <a:sym typeface="Inter"/>
              </a:rPr>
              <a:t>intentionally</a:t>
            </a:r>
            <a:r>
              <a:rPr b="1" lang="en" sz="1200">
                <a:solidFill>
                  <a:srgbClr val="E95C3D"/>
                </a:solidFill>
                <a:latin typeface="Inter"/>
                <a:ea typeface="Inter"/>
                <a:cs typeface="Inter"/>
                <a:sym typeface="Inter"/>
              </a:rPr>
              <a:t> feigning ignorance of my own involvement in these actions to make myself look better in this report, and potentially to make the captains responsible look poorly so I myself could be viewed better.</a:t>
            </a:r>
            <a:endParaRPr b="1" sz="1200">
              <a:solidFill>
                <a:srgbClr val="E95C3D"/>
              </a:solidFill>
              <a:latin typeface="Inter"/>
              <a:ea typeface="Inter"/>
              <a:cs typeface="Inter"/>
              <a:sym typeface="Inter"/>
            </a:endParaRPr>
          </a:p>
        </p:txBody>
      </p:sp>
      <p:sp>
        <p:nvSpPr>
          <p:cNvPr id="399" name="Google Shape;399;p42"/>
          <p:cNvSpPr txBox="1"/>
          <p:nvPr/>
        </p:nvSpPr>
        <p:spPr>
          <a:xfrm>
            <a:off x="671900" y="4397075"/>
            <a:ext cx="6428700" cy="2108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History views me as cruel for my treatment of the native populations, but important for my quest to find the </a:t>
            </a:r>
            <a:r>
              <a:rPr b="1" lang="en" sz="1200">
                <a:solidFill>
                  <a:srgbClr val="E95C3D"/>
                </a:solidFill>
                <a:latin typeface="Inter"/>
                <a:ea typeface="Inter"/>
                <a:cs typeface="Inter"/>
                <a:sym typeface="Inter"/>
              </a:rPr>
              <a:t>Pacific</a:t>
            </a:r>
            <a:r>
              <a:rPr b="1" lang="en" sz="1200">
                <a:solidFill>
                  <a:srgbClr val="E95C3D"/>
                </a:solidFill>
                <a:latin typeface="Inter"/>
                <a:ea typeface="Inter"/>
                <a:cs typeface="Inter"/>
                <a:sym typeface="Inter"/>
              </a:rPr>
              <a:t> Ocean.</a:t>
            </a:r>
            <a:endParaRPr b="1" sz="1200">
              <a:solidFill>
                <a:srgbClr val="E95C3D"/>
              </a:solidFill>
              <a:latin typeface="Inter"/>
              <a:ea typeface="Inter"/>
              <a:cs typeface="Inter"/>
              <a:sym typeface="Inter"/>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403" name="Shape 403"/>
        <p:cNvGrpSpPr/>
        <p:nvPr/>
      </p:nvGrpSpPr>
      <p:grpSpPr>
        <a:xfrm>
          <a:off x="0" y="0"/>
          <a:ext cx="0" cy="0"/>
          <a:chOff x="0" y="0"/>
          <a:chExt cx="0" cy="0"/>
        </a:xfrm>
      </p:grpSpPr>
      <p:sp>
        <p:nvSpPr>
          <p:cNvPr id="404" name="Google Shape;404;p4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Primary Source (Balboa Exemplar)</a:t>
            </a:r>
            <a:endParaRPr sz="1500"/>
          </a:p>
        </p:txBody>
      </p:sp>
      <p:graphicFrame>
        <p:nvGraphicFramePr>
          <p:cNvPr id="405" name="Google Shape;405;p43"/>
          <p:cNvGraphicFramePr/>
          <p:nvPr/>
        </p:nvGraphicFramePr>
        <p:xfrm>
          <a:off x="472467" y="913602"/>
          <a:ext cx="3000000" cy="3000000"/>
        </p:xfrm>
        <a:graphic>
          <a:graphicData uri="http://schemas.openxmlformats.org/drawingml/2006/table">
            <a:tbl>
              <a:tblPr>
                <a:noFill/>
                <a:tableStyleId>{26DF7612-F71F-4D85-A540-86444A1270C5}</a:tableStyleId>
              </a:tblPr>
              <a:tblGrid>
                <a:gridCol w="2043725"/>
                <a:gridCol w="2510200"/>
                <a:gridCol w="2276975"/>
              </a:tblGrid>
              <a:tr h="3246875">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T</a:t>
                      </a:r>
                      <a:r>
                        <a:rPr lang="en" sz="1500">
                          <a:latin typeface="Plus Jakarta Sans"/>
                          <a:ea typeface="Plus Jakarta Sans"/>
                          <a:cs typeface="Plus Jakarta Sans"/>
                          <a:sym typeface="Plus Jakarta Sans"/>
                        </a:rPr>
                        <a:t> (Target Audience)</a:t>
                      </a:r>
                      <a:endParaRPr sz="1300">
                        <a:latin typeface="Plus Jakarta Sans"/>
                        <a:ea typeface="Plus Jakarta Sans"/>
                        <a:cs typeface="Plus Jakarta Sans"/>
                        <a:sym typeface="Plus Jakarta Sans"/>
                      </a:endParaRPr>
                    </a:p>
                    <a:p>
                      <a:pPr indent="0" lvl="0" marL="0" rtl="0" algn="l">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The target audience for this source was the Spanish kin.</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Whose voice or perspective is not shared in this document?</a:t>
                      </a:r>
                      <a:endParaRPr sz="1300">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The voice of the indigenous population that they encountered.</a:t>
                      </a:r>
                      <a:endParaRPr b="1" sz="1300">
                        <a:solidFill>
                          <a:srgbClr val="E95C3D"/>
                        </a:solidFill>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When was this document created and/or circulated? Who wrote it?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Vasco </a:t>
                      </a:r>
                      <a:r>
                        <a:rPr b="1" lang="en" sz="1000">
                          <a:solidFill>
                            <a:srgbClr val="E95C3D"/>
                          </a:solidFill>
                          <a:latin typeface="Inter"/>
                          <a:ea typeface="Inter"/>
                          <a:cs typeface="Inter"/>
                          <a:sym typeface="Inter"/>
                        </a:rPr>
                        <a:t>Núñez</a:t>
                      </a:r>
                      <a:r>
                        <a:rPr b="1" lang="en" sz="1000">
                          <a:solidFill>
                            <a:srgbClr val="E95C3D"/>
                          </a:solidFill>
                          <a:latin typeface="Inter"/>
                          <a:ea typeface="Inter"/>
                          <a:cs typeface="Inter"/>
                          <a:sym typeface="Inter"/>
                        </a:rPr>
                        <a:t> de Balboa wrote this in 1515.</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events were occurring during the time this document was written?</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Spain already had established land in the Americas as their own, and Balboa wanted to be a part of the continuation of that by going to Panama and eventually to the Pacific Ocean.</a:t>
                      </a:r>
                      <a:endParaRPr b="1" sz="1000">
                        <a:solidFill>
                          <a:srgbClr val="E95C3D"/>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To tell the king about the mistreatment of the native people and the “new” pushback the indigenous </a:t>
                      </a:r>
                      <a:r>
                        <a:rPr b="1" lang="en" sz="1000">
                          <a:solidFill>
                            <a:srgbClr val="E95C3D"/>
                          </a:solidFill>
                          <a:latin typeface="Inter"/>
                          <a:ea typeface="Inter"/>
                          <a:cs typeface="Inter"/>
                          <a:sym typeface="Inter"/>
                        </a:rPr>
                        <a:t>people</a:t>
                      </a:r>
                      <a:r>
                        <a:rPr b="1" lang="en" sz="1000">
                          <a:solidFill>
                            <a:srgbClr val="E95C3D"/>
                          </a:solidFill>
                          <a:latin typeface="Inter"/>
                          <a:ea typeface="Inter"/>
                          <a:cs typeface="Inter"/>
                          <a:sym typeface="Inter"/>
                        </a:rPr>
                        <a:t> had towards the Christians, likely to put blame on the other captains who were </a:t>
                      </a:r>
                      <a:r>
                        <a:rPr b="1" lang="en" sz="1000">
                          <a:solidFill>
                            <a:srgbClr val="E95C3D"/>
                          </a:solidFill>
                          <a:latin typeface="Inter"/>
                          <a:ea typeface="Inter"/>
                          <a:cs typeface="Inter"/>
                          <a:sym typeface="Inter"/>
                        </a:rPr>
                        <a:t>involved</a:t>
                      </a:r>
                      <a:r>
                        <a:rPr b="1" lang="en" sz="1000">
                          <a:solidFill>
                            <a:srgbClr val="E95C3D"/>
                          </a:solidFill>
                          <a:latin typeface="Inter"/>
                          <a:ea typeface="Inter"/>
                          <a:cs typeface="Inter"/>
                          <a:sym typeface="Inter"/>
                        </a:rPr>
                        <a:t>. </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Balboa states these captains are doing a “</a:t>
                      </a:r>
                      <a:r>
                        <a:rPr b="1" lang="en" sz="1000">
                          <a:solidFill>
                            <a:srgbClr val="E95C3D"/>
                          </a:solidFill>
                          <a:latin typeface="Inter"/>
                          <a:ea typeface="Inter"/>
                          <a:cs typeface="Inter"/>
                          <a:sym typeface="Inter"/>
                        </a:rPr>
                        <a:t>disservice</a:t>
                      </a:r>
                      <a:r>
                        <a:rPr b="1" lang="en" sz="1000">
                          <a:solidFill>
                            <a:srgbClr val="E95C3D"/>
                          </a:solidFill>
                          <a:latin typeface="Inter"/>
                          <a:ea typeface="Inter"/>
                          <a:cs typeface="Inter"/>
                          <a:sym typeface="Inter"/>
                        </a:rPr>
                        <a:t>” to the king- perhaps he is trying to bolster his own reputation and status with the king.</a:t>
                      </a:r>
                      <a:endParaRPr b="1" sz="1000">
                        <a:solidFill>
                          <a:srgbClr val="E95C3D"/>
                        </a:solidFill>
                        <a:latin typeface="Inter"/>
                        <a:ea typeface="Inter"/>
                        <a:cs typeface="Inter"/>
                        <a:sym typeface="Inter"/>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659425">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500">
                        <a:latin typeface="Plus Jakarta Sans"/>
                        <a:ea typeface="Plus Jakarta Sans"/>
                        <a:cs typeface="Plus Jakarta Sans"/>
                        <a:sym typeface="Plus Jakarta Sans"/>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K</a:t>
                      </a:r>
                      <a:r>
                        <a:rPr lang="en" sz="1500">
                          <a:latin typeface="Plus Jakarta Sans"/>
                          <a:ea typeface="Plus Jakarta Sans"/>
                          <a:cs typeface="Plus Jakarta Sans"/>
                          <a:sym typeface="Plus Jakarta Sans"/>
                        </a:rPr>
                        <a:t> (</a:t>
                      </a:r>
                      <a:r>
                        <a:rPr lang="en" sz="1500">
                          <a:latin typeface="Plus Jakarta Sans"/>
                          <a:ea typeface="Plus Jakarta Sans"/>
                          <a:cs typeface="Plus Jakarta Sans"/>
                          <a:sym typeface="Plus Jakarta Sans"/>
                        </a:rPr>
                        <a:t>Key</a:t>
                      </a:r>
                      <a:r>
                        <a:rPr lang="en" sz="1500">
                          <a:latin typeface="Plus Jakarta Sans"/>
                          <a:ea typeface="Plus Jakarta Sans"/>
                          <a:cs typeface="Plus Jakarta Sans"/>
                          <a:sym typeface="Plus Jakarta Sans"/>
                        </a:rPr>
                        <a:t> Perspective)</a:t>
                      </a:r>
                      <a:endParaRPr sz="1500">
                        <a:latin typeface="Plus Jakarta Sans"/>
                        <a:ea typeface="Plus Jakarta Sans"/>
                        <a:cs typeface="Plus Jakarta Sans"/>
                        <a:sym typeface="Plus Jakarta Sans"/>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The author is a Spanish conquistador who wants to make a name for himself and as such we can tell that he is going out of his way to make the other captains look bad. He also seems to have come from a slightly different background than others, as he did have to deal with being in debt and at one point being a farmer, so this may make him even more adamant to make himself look good to get some sort of promotion.</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during this time period?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Europeans left with the goal of power and glory, not </a:t>
                      </a:r>
                      <a:r>
                        <a:rPr b="1" lang="en" sz="1000">
                          <a:solidFill>
                            <a:srgbClr val="E95C3D"/>
                          </a:solidFill>
                          <a:latin typeface="Inter"/>
                          <a:ea typeface="Inter"/>
                          <a:cs typeface="Inter"/>
                          <a:sym typeface="Inter"/>
                        </a:rPr>
                        <a:t>only</a:t>
                      </a:r>
                      <a:r>
                        <a:rPr b="1" lang="en" sz="1000">
                          <a:solidFill>
                            <a:srgbClr val="E95C3D"/>
                          </a:solidFill>
                          <a:latin typeface="Inter"/>
                          <a:ea typeface="Inter"/>
                          <a:cs typeface="Inter"/>
                          <a:sym typeface="Inter"/>
                        </a:rPr>
                        <a:t> for their sailing country but also for themselves. Balboa is clearly part of this mindset.</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103575">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document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It gives historians a sense of how bad things must have gotten for the native people, as a Spanish person is the one reporting it and blaming his peers. However, it is also telling that there is significant wealth to be found (at least in Balboa’s </a:t>
                      </a:r>
                      <a:r>
                        <a:rPr b="1" lang="en" sz="1000">
                          <a:solidFill>
                            <a:srgbClr val="E95C3D"/>
                          </a:solidFill>
                          <a:latin typeface="Inter"/>
                          <a:ea typeface="Inter"/>
                          <a:cs typeface="Inter"/>
                          <a:sym typeface="Inter"/>
                        </a:rPr>
                        <a:t>perspective</a:t>
                      </a:r>
                      <a:r>
                        <a:rPr b="1" lang="en" sz="1000">
                          <a:solidFill>
                            <a:srgbClr val="E95C3D"/>
                          </a:solidFill>
                          <a:latin typeface="Inter"/>
                          <a:ea typeface="Inter"/>
                          <a:cs typeface="Inter"/>
                          <a:sym typeface="Inter"/>
                        </a:rPr>
                        <a:t>) and makes it clear that there was a perception that the crown cared about the wellbeing of the native people, even if this may not have been the case.</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latin typeface="Inter"/>
                          <a:ea typeface="Inter"/>
                          <a:cs typeface="Inter"/>
                          <a:sym typeface="Inter"/>
                        </a:rPr>
                        <a:t>2. Provide one quote from the document that demonstrates why it might be considered historically significant. Explain your reasoning.</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“They are doing a disservice to the Lord our God and also a disservice to you”- shows a sense of loyalty to the crown and the importance of being funded by the state. Also shows the importance of bringing Christian faith and values with them to the New World.</a:t>
                      </a:r>
                      <a:endParaRPr b="1" sz="1000">
                        <a:solidFill>
                          <a:srgbClr val="E95C3D"/>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406" name="Google Shape;406;p43"/>
          <p:cNvGraphicFramePr/>
          <p:nvPr/>
        </p:nvGraphicFramePr>
        <p:xfrm>
          <a:off x="561691" y="5319267"/>
          <a:ext cx="3000000" cy="3000000"/>
        </p:xfrm>
        <a:graphic>
          <a:graphicData uri="http://schemas.openxmlformats.org/drawingml/2006/table">
            <a:tbl>
              <a:tblPr>
                <a:noFill/>
                <a:tableStyleId>{26DF7612-F71F-4D85-A540-86444A1270C5}</a:tableStyleId>
              </a:tblPr>
              <a:tblGrid>
                <a:gridCol w="1839725"/>
              </a:tblGrid>
              <a:tr h="608075">
                <a:tc>
                  <a:txBody>
                    <a:bodyPr/>
                    <a:lstStyle/>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Caciques</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Disservice</a:t>
                      </a:r>
                      <a:endParaRPr b="1" sz="1000">
                        <a:solidFill>
                          <a:srgbClr val="E95C3D"/>
                        </a:solidFill>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Atrocities</a:t>
                      </a:r>
                      <a:endParaRPr b="1" sz="1000">
                        <a:solidFill>
                          <a:srgbClr val="E95C3D"/>
                        </a:solidFill>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407" name="Google Shape;407;p4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408" name="Google Shape;408;p4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409" name="Google Shape;409;p4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413" name="Shape 413"/>
        <p:cNvGrpSpPr/>
        <p:nvPr/>
      </p:nvGrpSpPr>
      <p:grpSpPr>
        <a:xfrm>
          <a:off x="0" y="0"/>
          <a:ext cx="0" cy="0"/>
          <a:chOff x="0" y="0"/>
          <a:chExt cx="0" cy="0"/>
        </a:xfrm>
      </p:grpSpPr>
      <p:sp>
        <p:nvSpPr>
          <p:cNvPr id="414" name="Google Shape;414;p4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     Exploration Speed Dating Research (Exemplar)</a:t>
            </a:r>
            <a:endParaRPr sz="2400">
              <a:solidFill>
                <a:schemeClr val="dk1"/>
              </a:solidFill>
              <a:latin typeface="Halant"/>
              <a:ea typeface="Halant"/>
              <a:cs typeface="Halant"/>
              <a:sym typeface="Halant"/>
            </a:endParaRPr>
          </a:p>
        </p:txBody>
      </p:sp>
      <p:pic>
        <p:nvPicPr>
          <p:cNvPr id="415" name="Google Shape;415;p4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416" name="Google Shape;416;p4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417" name="Google Shape;417;p4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418" name="Google Shape;418;p44"/>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419" name="Google Shape;419;p44"/>
          <p:cNvSpPr txBox="1"/>
          <p:nvPr/>
        </p:nvSpPr>
        <p:spPr>
          <a:xfrm>
            <a:off x="594300" y="655288"/>
            <a:ext cx="6583800" cy="116274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Answer the following questions based on your research of your assigned historical figure.</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Name of Historical Figure: </a:t>
            </a:r>
            <a:r>
              <a:rPr b="1" lang="en" sz="1200">
                <a:solidFill>
                  <a:srgbClr val="E95C3D"/>
                </a:solidFill>
                <a:latin typeface="Inter"/>
                <a:ea typeface="Inter"/>
                <a:cs typeface="Inter"/>
                <a:sym typeface="Inter"/>
              </a:rPr>
              <a:t>Francisco Pizarro</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Where are you from?</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What is your occupation/position in society?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What is your most important contribution to history?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What obstacles did you face?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How did you interact with foreign people?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420" name="Google Shape;420;p44"/>
          <p:cNvSpPr txBox="1"/>
          <p:nvPr/>
        </p:nvSpPr>
        <p:spPr>
          <a:xfrm>
            <a:off x="671900" y="2034875"/>
            <a:ext cx="6428700" cy="492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Spain</a:t>
            </a:r>
            <a:endParaRPr b="1" sz="1200">
              <a:solidFill>
                <a:srgbClr val="E95C3D"/>
              </a:solidFill>
              <a:latin typeface="Inter"/>
              <a:ea typeface="Inter"/>
              <a:cs typeface="Inter"/>
              <a:sym typeface="Inter"/>
            </a:endParaRPr>
          </a:p>
        </p:txBody>
      </p:sp>
      <p:sp>
        <p:nvSpPr>
          <p:cNvPr id="421" name="Google Shape;421;p44"/>
          <p:cNvSpPr txBox="1"/>
          <p:nvPr/>
        </p:nvSpPr>
        <p:spPr>
          <a:xfrm>
            <a:off x="671850" y="2862000"/>
            <a:ext cx="6428700" cy="783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I am a conquistador.</a:t>
            </a:r>
            <a:endParaRPr b="1" sz="1200">
              <a:solidFill>
                <a:srgbClr val="E95C3D"/>
              </a:solidFill>
              <a:latin typeface="Inter"/>
              <a:ea typeface="Inter"/>
              <a:cs typeface="Inter"/>
              <a:sym typeface="Inter"/>
            </a:endParaRPr>
          </a:p>
        </p:txBody>
      </p:sp>
      <p:sp>
        <p:nvSpPr>
          <p:cNvPr id="422" name="Google Shape;422;p44"/>
          <p:cNvSpPr txBox="1"/>
          <p:nvPr/>
        </p:nvSpPr>
        <p:spPr>
          <a:xfrm>
            <a:off x="671900" y="4168475"/>
            <a:ext cx="6428700" cy="109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I was given the men and funding to take on the conquest of Peru, and was responsible for the downfall of the Inca Empire.</a:t>
            </a:r>
            <a:endParaRPr b="1" sz="1200">
              <a:solidFill>
                <a:srgbClr val="E95C3D"/>
              </a:solidFill>
              <a:latin typeface="Inter"/>
              <a:ea typeface="Inter"/>
              <a:cs typeface="Inter"/>
              <a:sym typeface="Inter"/>
            </a:endParaRPr>
          </a:p>
        </p:txBody>
      </p:sp>
      <p:sp>
        <p:nvSpPr>
          <p:cNvPr id="423" name="Google Shape;423;p44"/>
          <p:cNvSpPr txBox="1"/>
          <p:nvPr/>
        </p:nvSpPr>
        <p:spPr>
          <a:xfrm>
            <a:off x="671900" y="5616275"/>
            <a:ext cx="6428700" cy="1323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Once I had the ability to conquer the Inca people, I had to deal with a significant amount of resistance from them, lasting over a year.</a:t>
            </a:r>
            <a:endParaRPr b="1" sz="1200">
              <a:solidFill>
                <a:srgbClr val="E95C3D"/>
              </a:solidFill>
              <a:latin typeface="Inter"/>
              <a:ea typeface="Inter"/>
              <a:cs typeface="Inter"/>
              <a:sym typeface="Inter"/>
            </a:endParaRPr>
          </a:p>
        </p:txBody>
      </p:sp>
      <p:sp>
        <p:nvSpPr>
          <p:cNvPr id="424" name="Google Shape;424;p44"/>
          <p:cNvSpPr txBox="1"/>
          <p:nvPr/>
        </p:nvSpPr>
        <p:spPr>
          <a:xfrm>
            <a:off x="671900" y="7292675"/>
            <a:ext cx="6428700" cy="1779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I hoped to convert the indigenous people to Christianity. I initially met with their leader, Atahuallpa, When we gave him a BIble, he threw it on the ground, and we decided to attack and take him captive. We ended up executing him while he was imprisoned. We worked a little bit with subsequent rulers, but one was poisoned, and then the other ended up rebelling against us. Once we took over, we enslaved the Incas and used them for labor including the mining of silver.</a:t>
            </a:r>
            <a:endParaRPr b="1" sz="1200">
              <a:solidFill>
                <a:srgbClr val="E95C3D"/>
              </a:solidFill>
              <a:latin typeface="Inter"/>
              <a:ea typeface="Inter"/>
              <a:cs typeface="Inter"/>
              <a:sym typeface="Inter"/>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428" name="Shape 428"/>
        <p:cNvGrpSpPr/>
        <p:nvPr/>
      </p:nvGrpSpPr>
      <p:grpSpPr>
        <a:xfrm>
          <a:off x="0" y="0"/>
          <a:ext cx="0" cy="0"/>
          <a:chOff x="0" y="0"/>
          <a:chExt cx="0" cy="0"/>
        </a:xfrm>
      </p:grpSpPr>
      <p:sp>
        <p:nvSpPr>
          <p:cNvPr id="429" name="Google Shape;429;p4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     Exploration Speed Dating Research (Exemplar)</a:t>
            </a:r>
            <a:endParaRPr sz="2400">
              <a:solidFill>
                <a:schemeClr val="dk1"/>
              </a:solidFill>
              <a:latin typeface="Halant"/>
              <a:ea typeface="Halant"/>
              <a:cs typeface="Halant"/>
              <a:sym typeface="Halant"/>
            </a:endParaRPr>
          </a:p>
        </p:txBody>
      </p:sp>
      <p:pic>
        <p:nvPicPr>
          <p:cNvPr id="430" name="Google Shape;430;p4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431" name="Google Shape;431;p4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432" name="Google Shape;432;p4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433" name="Google Shape;433;p4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434" name="Google Shape;434;p45"/>
          <p:cNvSpPr txBox="1"/>
          <p:nvPr/>
        </p:nvSpPr>
        <p:spPr>
          <a:xfrm>
            <a:off x="594300" y="655288"/>
            <a:ext cx="6583800" cy="95031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Answer the following questions based on your research of your assigned historical figure.</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Name of Historical Figure:</a:t>
            </a:r>
            <a:r>
              <a:rPr b="1" lang="en" sz="1200">
                <a:solidFill>
                  <a:srgbClr val="E95C3D"/>
                </a:solidFill>
                <a:latin typeface="Inter"/>
                <a:ea typeface="Inter"/>
                <a:cs typeface="Inter"/>
                <a:sym typeface="Inter"/>
              </a:rPr>
              <a:t> </a:t>
            </a:r>
            <a:r>
              <a:rPr b="1" lang="en" sz="1200">
                <a:solidFill>
                  <a:srgbClr val="E95C3D"/>
                </a:solidFill>
                <a:latin typeface="Inter"/>
                <a:ea typeface="Inter"/>
                <a:cs typeface="Inter"/>
                <a:sym typeface="Inter"/>
              </a:rPr>
              <a:t>Francisco Pizarro </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rgbClr val="FF0000"/>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Who is the author of your primary source (below) and why is that significant to our understanding of your historical figure’s perspective?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How does history view you?</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435" name="Google Shape;435;p45"/>
          <p:cNvSpPr txBox="1"/>
          <p:nvPr/>
        </p:nvSpPr>
        <p:spPr>
          <a:xfrm>
            <a:off x="671900" y="2263475"/>
            <a:ext cx="6428700" cy="1779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This letter was written by my half brother, Hernando, who aided my conquest. Although this does not give us exactly my perspective, as someone who was close to me and held similar values, his </a:t>
            </a:r>
            <a:r>
              <a:rPr b="1" lang="en" sz="1200">
                <a:solidFill>
                  <a:srgbClr val="E95C3D"/>
                </a:solidFill>
                <a:latin typeface="Inter"/>
                <a:ea typeface="Inter"/>
                <a:cs typeface="Inter"/>
                <a:sym typeface="Inter"/>
              </a:rPr>
              <a:t>account</a:t>
            </a:r>
            <a:r>
              <a:rPr b="1" lang="en" sz="1200">
                <a:solidFill>
                  <a:srgbClr val="E95C3D"/>
                </a:solidFill>
                <a:latin typeface="Inter"/>
                <a:ea typeface="Inter"/>
                <a:cs typeface="Inter"/>
                <a:sym typeface="Inter"/>
              </a:rPr>
              <a:t> is likely close to what my own would be.</a:t>
            </a:r>
            <a:endParaRPr b="1" sz="1200">
              <a:solidFill>
                <a:srgbClr val="E95C3D"/>
              </a:solidFill>
              <a:latin typeface="Inter"/>
              <a:ea typeface="Inter"/>
              <a:cs typeface="Inter"/>
              <a:sym typeface="Inter"/>
            </a:endParaRPr>
          </a:p>
        </p:txBody>
      </p:sp>
      <p:sp>
        <p:nvSpPr>
          <p:cNvPr id="436" name="Google Shape;436;p45"/>
          <p:cNvSpPr txBox="1"/>
          <p:nvPr/>
        </p:nvSpPr>
        <p:spPr>
          <a:xfrm>
            <a:off x="671900" y="4397075"/>
            <a:ext cx="6428700" cy="2108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History views me in a negative light for the cruel and inhumane treatment we wrought upon the Inca. They were a large successful empire that we were able to get rid of fairly quickly and subjugate to our rule. It was a violent and deadly conquest.</a:t>
            </a:r>
            <a:endParaRPr b="1" sz="1200">
              <a:solidFill>
                <a:srgbClr val="E95C3D"/>
              </a:solidFill>
              <a:latin typeface="Inter"/>
              <a:ea typeface="Inter"/>
              <a:cs typeface="Inter"/>
              <a:sym typeface="Inter"/>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440" name="Shape 440"/>
        <p:cNvGrpSpPr/>
        <p:nvPr/>
      </p:nvGrpSpPr>
      <p:grpSpPr>
        <a:xfrm>
          <a:off x="0" y="0"/>
          <a:ext cx="0" cy="0"/>
          <a:chOff x="0" y="0"/>
          <a:chExt cx="0" cy="0"/>
        </a:xfrm>
      </p:grpSpPr>
      <p:sp>
        <p:nvSpPr>
          <p:cNvPr id="441" name="Google Shape;441;p4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Primary Source (Pizarro Exemplar)</a:t>
            </a:r>
            <a:endParaRPr sz="1500"/>
          </a:p>
        </p:txBody>
      </p:sp>
      <p:graphicFrame>
        <p:nvGraphicFramePr>
          <p:cNvPr id="442" name="Google Shape;442;p46"/>
          <p:cNvGraphicFramePr/>
          <p:nvPr/>
        </p:nvGraphicFramePr>
        <p:xfrm>
          <a:off x="472467" y="913602"/>
          <a:ext cx="3000000" cy="3000000"/>
        </p:xfrm>
        <a:graphic>
          <a:graphicData uri="http://schemas.openxmlformats.org/drawingml/2006/table">
            <a:tbl>
              <a:tblPr>
                <a:noFill/>
                <a:tableStyleId>{26DF7612-F71F-4D85-A540-86444A1270C5}</a:tableStyleId>
              </a:tblPr>
              <a:tblGrid>
                <a:gridCol w="2043725"/>
                <a:gridCol w="2510200"/>
                <a:gridCol w="2276975"/>
              </a:tblGrid>
              <a:tr h="238835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T</a:t>
                      </a:r>
                      <a:r>
                        <a:rPr lang="en" sz="1500">
                          <a:latin typeface="Plus Jakarta Sans"/>
                          <a:ea typeface="Plus Jakarta Sans"/>
                          <a:cs typeface="Plus Jakarta Sans"/>
                          <a:sym typeface="Plus Jakarta Sans"/>
                        </a:rPr>
                        <a:t> (Target Audience)</a:t>
                      </a:r>
                      <a:endParaRPr sz="1300">
                        <a:latin typeface="Plus Jakarta Sans"/>
                        <a:ea typeface="Plus Jakarta Sans"/>
                        <a:cs typeface="Plus Jakarta Sans"/>
                        <a:sym typeface="Plus Jakarta Sans"/>
                      </a:endParaRPr>
                    </a:p>
                    <a:p>
                      <a:pPr indent="0" lvl="0" marL="0" rtl="0" algn="l">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The target audience for this source was the Spanish king.</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Whose voice or perspective is not shared in this document?</a:t>
                      </a:r>
                      <a:endParaRPr sz="1300">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The voice of the indigenous population that they encountered, specifically Atahuallpa.</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When was this document created and/or circulated? Who wrote it?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Hernando Pizarro wrote this in 1533.</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events were occurring during the time this document was written?</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Spain already had established land in the Americas as their own, and Pizarro was already involved in Spanish America when he became convinced of he wealth of the Inca Empire, which he wanted to conquer.</a:t>
                      </a:r>
                      <a:endParaRPr b="1" sz="1000">
                        <a:solidFill>
                          <a:srgbClr val="E95C3D"/>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To tell the king about the interaction that he had with the Incan ruler- </a:t>
                      </a:r>
                      <a:r>
                        <a:rPr b="1" lang="en" sz="1000">
                          <a:solidFill>
                            <a:srgbClr val="E95C3D"/>
                          </a:solidFill>
                          <a:latin typeface="Inter"/>
                          <a:ea typeface="Inter"/>
                          <a:cs typeface="Inter"/>
                          <a:sym typeface="Inter"/>
                        </a:rPr>
                        <a:t>Atahualpa</a:t>
                      </a:r>
                      <a:r>
                        <a:rPr b="1" lang="en" sz="1000">
                          <a:solidFill>
                            <a:srgbClr val="E95C3D"/>
                          </a:solidFill>
                          <a:latin typeface="Inter"/>
                          <a:ea typeface="Inter"/>
                          <a:cs typeface="Inter"/>
                          <a:sym typeface="Inter"/>
                        </a:rPr>
                        <a:t>.</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He makes it seem like he was showing off for Atahuallpa, making promises to help defend him against the Incan enemies and offering them things such as horses.</a:t>
                      </a:r>
                      <a:endParaRPr b="1" sz="1000">
                        <a:solidFill>
                          <a:srgbClr val="E95C3D"/>
                        </a:solidFill>
                        <a:latin typeface="Inter"/>
                        <a:ea typeface="Inter"/>
                        <a:cs typeface="Inter"/>
                        <a:sym typeface="Inter"/>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87590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500">
                        <a:latin typeface="Plus Jakarta Sans"/>
                        <a:ea typeface="Plus Jakarta Sans"/>
                        <a:cs typeface="Plus Jakarta Sans"/>
                        <a:sym typeface="Plus Jakarta Sans"/>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K</a:t>
                      </a:r>
                      <a:r>
                        <a:rPr lang="en" sz="1500">
                          <a:latin typeface="Plus Jakarta Sans"/>
                          <a:ea typeface="Plus Jakarta Sans"/>
                          <a:cs typeface="Plus Jakarta Sans"/>
                          <a:sym typeface="Plus Jakarta Sans"/>
                        </a:rPr>
                        <a:t> (</a:t>
                      </a:r>
                      <a:r>
                        <a:rPr lang="en" sz="1500">
                          <a:latin typeface="Plus Jakarta Sans"/>
                          <a:ea typeface="Plus Jakarta Sans"/>
                          <a:cs typeface="Plus Jakarta Sans"/>
                          <a:sym typeface="Plus Jakarta Sans"/>
                        </a:rPr>
                        <a:t>Key</a:t>
                      </a:r>
                      <a:r>
                        <a:rPr lang="en" sz="1500">
                          <a:latin typeface="Plus Jakarta Sans"/>
                          <a:ea typeface="Plus Jakarta Sans"/>
                          <a:cs typeface="Plus Jakarta Sans"/>
                          <a:sym typeface="Plus Jakarta Sans"/>
                        </a:rPr>
                        <a:t> Perspective)</a:t>
                      </a:r>
                      <a:endParaRPr sz="1500">
                        <a:latin typeface="Plus Jakarta Sans"/>
                        <a:ea typeface="Plus Jakarta Sans"/>
                        <a:cs typeface="Plus Jakarta Sans"/>
                        <a:sym typeface="Plus Jakarta Sans"/>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The author is a Spanish conquistador who believes in their superiority, and this is evident in how he describes his interactions with the Inca ruler. He is trying to make it seem like the “Indians” were insignificant compared to the assistance that the Spanish could offer.</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rgbClr val="FF0000"/>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during this time period?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Europeans believed that they were </a:t>
                      </a:r>
                      <a:r>
                        <a:rPr b="1" lang="en" sz="1000">
                          <a:solidFill>
                            <a:srgbClr val="E95C3D"/>
                          </a:solidFill>
                          <a:latin typeface="Inter"/>
                          <a:ea typeface="Inter"/>
                          <a:cs typeface="Inter"/>
                          <a:sym typeface="Inter"/>
                        </a:rPr>
                        <a:t>superior</a:t>
                      </a:r>
                      <a:r>
                        <a:rPr b="1" lang="en" sz="1000">
                          <a:solidFill>
                            <a:srgbClr val="E95C3D"/>
                          </a:solidFill>
                          <a:latin typeface="Inter"/>
                          <a:ea typeface="Inter"/>
                          <a:cs typeface="Inter"/>
                          <a:sym typeface="Inter"/>
                        </a:rPr>
                        <a:t> to the other cultures they found, and this impacted how they wrote about the indigenous people that they encountered as being inferior and not a threat.</a:t>
                      </a:r>
                      <a:endParaRPr b="1" sz="1000">
                        <a:solidFill>
                          <a:srgbClr val="E95C3D"/>
                        </a:solidFill>
                        <a:latin typeface="Inter"/>
                        <a:ea typeface="Inter"/>
                        <a:cs typeface="Inter"/>
                        <a:sym typeface="Inter"/>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025675">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document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It gives historians an insight into the initial interactions between the Spanish and the Inca ruler. It is evident that the Spaniards were attempting to win over Atahuallpa and that the Inca were well-established even if Pizarro does not appear to take them as a serious threat. It also gives us the insight that there may be misinformation being spread back to Spain about the indigenous populations, as in the beginning of the document Pizarro makes it clear that he wants to tell the “truth.”</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latin typeface="Inter"/>
                          <a:ea typeface="Inter"/>
                          <a:cs typeface="Inter"/>
                          <a:sym typeface="Inter"/>
                        </a:rPr>
                        <a:t>2. Provide one quote from the document that demonstrates why it might be considered historically significant. Explain your reasoning.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“that the Governor had a great regard for him; that if he had any enemy he had only to say so, and that the Governor would send to conquer him. He said that, four marches from that spot, there were some very rebellious Indians who would not submit to him, and that the Christians might go there to help his troops”- this shows us that the Incas had enemies that the Spanish were more than happy to help the Incas </a:t>
                      </a:r>
                      <a:r>
                        <a:rPr b="1" lang="en" sz="1000">
                          <a:solidFill>
                            <a:srgbClr val="E95C3D"/>
                          </a:solidFill>
                          <a:latin typeface="Inter"/>
                          <a:ea typeface="Inter"/>
                          <a:cs typeface="Inter"/>
                          <a:sym typeface="Inter"/>
                        </a:rPr>
                        <a:t>defeat, or at least they wanted it to appear that way.</a:t>
                      </a:r>
                      <a:endParaRPr b="1" sz="1000">
                        <a:solidFill>
                          <a:srgbClr val="E95C3D"/>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443" name="Google Shape;443;p46"/>
          <p:cNvGraphicFramePr/>
          <p:nvPr/>
        </p:nvGraphicFramePr>
        <p:xfrm>
          <a:off x="561691" y="4862067"/>
          <a:ext cx="3000000" cy="3000000"/>
        </p:xfrm>
        <a:graphic>
          <a:graphicData uri="http://schemas.openxmlformats.org/drawingml/2006/table">
            <a:tbl>
              <a:tblPr>
                <a:noFill/>
                <a:tableStyleId>{26DF7612-F71F-4D85-A540-86444A1270C5}</a:tableStyleId>
              </a:tblPr>
              <a:tblGrid>
                <a:gridCol w="1839725"/>
              </a:tblGrid>
              <a:tr h="608075">
                <a:tc>
                  <a:txBody>
                    <a:bodyPr/>
                    <a:lstStyle/>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Atahualpa</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Cacique</a:t>
                      </a:r>
                      <a:endParaRPr b="1" sz="1000">
                        <a:solidFill>
                          <a:srgbClr val="E95C3D"/>
                        </a:solidFill>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Suffice</a:t>
                      </a:r>
                      <a:endParaRPr b="1" sz="1000">
                        <a:solidFill>
                          <a:srgbClr val="E95C3D"/>
                        </a:solidFill>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444" name="Google Shape;444;p4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445" name="Google Shape;445;p4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446" name="Google Shape;446;p4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450" name="Shape 450"/>
        <p:cNvGrpSpPr/>
        <p:nvPr/>
      </p:nvGrpSpPr>
      <p:grpSpPr>
        <a:xfrm>
          <a:off x="0" y="0"/>
          <a:ext cx="0" cy="0"/>
          <a:chOff x="0" y="0"/>
          <a:chExt cx="0" cy="0"/>
        </a:xfrm>
      </p:grpSpPr>
      <p:sp>
        <p:nvSpPr>
          <p:cNvPr id="451" name="Google Shape;451;p4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     Exploration Speed Dating Research (Exemplar)</a:t>
            </a:r>
            <a:endParaRPr sz="2400">
              <a:solidFill>
                <a:schemeClr val="dk1"/>
              </a:solidFill>
              <a:latin typeface="Halant"/>
              <a:ea typeface="Halant"/>
              <a:cs typeface="Halant"/>
              <a:sym typeface="Halant"/>
            </a:endParaRPr>
          </a:p>
        </p:txBody>
      </p:sp>
      <p:pic>
        <p:nvPicPr>
          <p:cNvPr id="452" name="Google Shape;452;p4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453" name="Google Shape;453;p4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454" name="Google Shape;454;p4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455" name="Google Shape;455;p4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456" name="Google Shape;456;p47"/>
          <p:cNvSpPr txBox="1"/>
          <p:nvPr/>
        </p:nvSpPr>
        <p:spPr>
          <a:xfrm>
            <a:off x="594300" y="655288"/>
            <a:ext cx="6583800" cy="116274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Answer the following questions based on your research of your assigned historical figure.</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Name of Historical Figure: </a:t>
            </a:r>
            <a:r>
              <a:rPr b="1" lang="en" sz="1200">
                <a:solidFill>
                  <a:srgbClr val="E95C3D"/>
                </a:solidFill>
                <a:latin typeface="Inter"/>
                <a:ea typeface="Inter"/>
                <a:cs typeface="Inter"/>
                <a:sym typeface="Inter"/>
              </a:rPr>
              <a:t>Moctezuma II</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Where are you from?</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What is your occupation/position in society?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What is your most important contribution to history?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What obstacles did you face?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How did you interact with foreign people?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457" name="Google Shape;457;p47"/>
          <p:cNvSpPr txBox="1"/>
          <p:nvPr/>
        </p:nvSpPr>
        <p:spPr>
          <a:xfrm>
            <a:off x="671900" y="2034875"/>
            <a:ext cx="6428700" cy="492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Mesoamerica (Aztecs)</a:t>
            </a:r>
            <a:endParaRPr b="1" sz="1200">
              <a:solidFill>
                <a:srgbClr val="E95C3D"/>
              </a:solidFill>
              <a:latin typeface="Inter"/>
              <a:ea typeface="Inter"/>
              <a:cs typeface="Inter"/>
              <a:sym typeface="Inter"/>
            </a:endParaRPr>
          </a:p>
        </p:txBody>
      </p:sp>
      <p:sp>
        <p:nvSpPr>
          <p:cNvPr id="458" name="Google Shape;458;p47"/>
          <p:cNvSpPr txBox="1"/>
          <p:nvPr/>
        </p:nvSpPr>
        <p:spPr>
          <a:xfrm>
            <a:off x="671850" y="2862000"/>
            <a:ext cx="6428700" cy="783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I am the leader of the Aztec Empire.</a:t>
            </a:r>
            <a:endParaRPr b="1" sz="1200">
              <a:solidFill>
                <a:srgbClr val="E95C3D"/>
              </a:solidFill>
              <a:latin typeface="Inter"/>
              <a:ea typeface="Inter"/>
              <a:cs typeface="Inter"/>
              <a:sym typeface="Inter"/>
            </a:endParaRPr>
          </a:p>
        </p:txBody>
      </p:sp>
      <p:sp>
        <p:nvSpPr>
          <p:cNvPr id="459" name="Google Shape;459;p47"/>
          <p:cNvSpPr txBox="1"/>
          <p:nvPr/>
        </p:nvSpPr>
        <p:spPr>
          <a:xfrm>
            <a:off x="671900" y="4168475"/>
            <a:ext cx="6428700" cy="109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Within my empire, I helped to consolidate the far away provinces of the land and worked to centralized power. I am known for my interactions with </a:t>
            </a:r>
            <a:r>
              <a:rPr b="1" lang="en" sz="1200">
                <a:solidFill>
                  <a:srgbClr val="E95C3D"/>
                </a:solidFill>
                <a:latin typeface="Inter"/>
                <a:ea typeface="Inter"/>
                <a:cs typeface="Inter"/>
                <a:sym typeface="Inter"/>
              </a:rPr>
              <a:t>Hernán</a:t>
            </a:r>
            <a:r>
              <a:rPr b="1" lang="en" sz="1200">
                <a:solidFill>
                  <a:srgbClr val="E95C3D"/>
                </a:solidFill>
                <a:latin typeface="Inter"/>
                <a:ea typeface="Inter"/>
                <a:cs typeface="Inter"/>
                <a:sym typeface="Inter"/>
              </a:rPr>
              <a:t> </a:t>
            </a:r>
            <a:r>
              <a:rPr b="1" lang="en" sz="1200">
                <a:solidFill>
                  <a:srgbClr val="E95C3D"/>
                </a:solidFill>
                <a:latin typeface="Inter"/>
                <a:ea typeface="Inter"/>
                <a:cs typeface="Inter"/>
                <a:sym typeface="Inter"/>
              </a:rPr>
              <a:t>Cortés</a:t>
            </a:r>
            <a:r>
              <a:rPr b="1" lang="en" sz="1200">
                <a:solidFill>
                  <a:srgbClr val="E95C3D"/>
                </a:solidFill>
                <a:latin typeface="Inter"/>
                <a:ea typeface="Inter"/>
                <a:cs typeface="Inter"/>
                <a:sym typeface="Inter"/>
              </a:rPr>
              <a:t>, who I allegedly welcomed into the city.</a:t>
            </a:r>
            <a:endParaRPr b="1" sz="1200">
              <a:solidFill>
                <a:srgbClr val="E95C3D"/>
              </a:solidFill>
              <a:latin typeface="Inter"/>
              <a:ea typeface="Inter"/>
              <a:cs typeface="Inter"/>
              <a:sym typeface="Inter"/>
            </a:endParaRPr>
          </a:p>
        </p:txBody>
      </p:sp>
      <p:sp>
        <p:nvSpPr>
          <p:cNvPr id="460" name="Google Shape;460;p47"/>
          <p:cNvSpPr txBox="1"/>
          <p:nvPr/>
        </p:nvSpPr>
        <p:spPr>
          <a:xfrm>
            <a:off x="671900" y="5616275"/>
            <a:ext cx="6428700" cy="1323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I was in charge of the Aztecs when the Spanish arrived, and had to determine how to best navigate that situation.</a:t>
            </a:r>
            <a:endParaRPr b="1" sz="1200">
              <a:solidFill>
                <a:srgbClr val="E95C3D"/>
              </a:solidFill>
              <a:latin typeface="Inter"/>
              <a:ea typeface="Inter"/>
              <a:cs typeface="Inter"/>
              <a:sym typeface="Inter"/>
            </a:endParaRPr>
          </a:p>
        </p:txBody>
      </p:sp>
      <p:sp>
        <p:nvSpPr>
          <p:cNvPr id="461" name="Google Shape;461;p47"/>
          <p:cNvSpPr txBox="1"/>
          <p:nvPr/>
        </p:nvSpPr>
        <p:spPr>
          <a:xfrm>
            <a:off x="671900" y="7292675"/>
            <a:ext cx="6428700" cy="1779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I was welcoming to </a:t>
            </a:r>
            <a:r>
              <a:rPr b="1" lang="en" sz="1200">
                <a:solidFill>
                  <a:srgbClr val="E95C3D"/>
                </a:solidFill>
                <a:latin typeface="Inter"/>
                <a:ea typeface="Inter"/>
                <a:cs typeface="Inter"/>
                <a:sym typeface="Inter"/>
              </a:rPr>
              <a:t>Cortés</a:t>
            </a:r>
            <a:r>
              <a:rPr b="1" lang="en" sz="1200">
                <a:solidFill>
                  <a:srgbClr val="E95C3D"/>
                </a:solidFill>
                <a:latin typeface="Inter"/>
                <a:ea typeface="Inter"/>
                <a:cs typeface="Inter"/>
                <a:sym typeface="Inter"/>
              </a:rPr>
              <a:t> and the Spanish, largely because I recognized their military might and hoped that, under our customs, if we welcomed them peacefully my people would be treated better. I was captured by the Spanish and eventually killed, although accounts differ as to whether I was killed by my own people who were angry that I did not do enough to push back against the Spanish, or if I was murdered by the Spanish themselves. </a:t>
            </a:r>
            <a:endParaRPr b="1" sz="1200">
              <a:solidFill>
                <a:srgbClr val="E95C3D"/>
              </a:solidFill>
              <a:latin typeface="Inter"/>
              <a:ea typeface="Inter"/>
              <a:cs typeface="Inter"/>
              <a:sym typeface="Inter"/>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465" name="Shape 465"/>
        <p:cNvGrpSpPr/>
        <p:nvPr/>
      </p:nvGrpSpPr>
      <p:grpSpPr>
        <a:xfrm>
          <a:off x="0" y="0"/>
          <a:ext cx="0" cy="0"/>
          <a:chOff x="0" y="0"/>
          <a:chExt cx="0" cy="0"/>
        </a:xfrm>
      </p:grpSpPr>
      <p:sp>
        <p:nvSpPr>
          <p:cNvPr id="466" name="Google Shape;466;p4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     Exploration Speed Dating Research (Exemplar)</a:t>
            </a:r>
            <a:endParaRPr sz="2400">
              <a:solidFill>
                <a:schemeClr val="dk1"/>
              </a:solidFill>
              <a:latin typeface="Halant"/>
              <a:ea typeface="Halant"/>
              <a:cs typeface="Halant"/>
              <a:sym typeface="Halant"/>
            </a:endParaRPr>
          </a:p>
        </p:txBody>
      </p:sp>
      <p:pic>
        <p:nvPicPr>
          <p:cNvPr id="467" name="Google Shape;467;p4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468" name="Google Shape;468;p4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469" name="Google Shape;469;p4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470" name="Google Shape;470;p4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471" name="Google Shape;471;p48"/>
          <p:cNvSpPr txBox="1"/>
          <p:nvPr/>
        </p:nvSpPr>
        <p:spPr>
          <a:xfrm>
            <a:off x="594300" y="655288"/>
            <a:ext cx="6583800" cy="95031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Answer the following questions based on your research of your assigned historical figure.</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Name of Historical Figure: </a:t>
            </a:r>
            <a:r>
              <a:rPr b="1" lang="en" sz="1200">
                <a:solidFill>
                  <a:srgbClr val="E95C3D"/>
                </a:solidFill>
                <a:latin typeface="Inter"/>
                <a:ea typeface="Inter"/>
                <a:cs typeface="Inter"/>
                <a:sym typeface="Inter"/>
              </a:rPr>
              <a:t>Moctezuma II</a:t>
            </a:r>
            <a:r>
              <a:rPr b="1" lang="en" sz="1200">
                <a:solidFill>
                  <a:srgbClr val="E95C3D"/>
                </a:solidFill>
                <a:latin typeface="Inter"/>
                <a:ea typeface="Inter"/>
                <a:cs typeface="Inter"/>
                <a:sym typeface="Inter"/>
              </a:rPr>
              <a:t> </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rgbClr val="FF0000"/>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Who is the author of your primary source (below) and why is that significant to our understanding of your historical figure’s perspective?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How does history view you?</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472" name="Google Shape;472;p48"/>
          <p:cNvSpPr txBox="1"/>
          <p:nvPr/>
        </p:nvSpPr>
        <p:spPr>
          <a:xfrm>
            <a:off x="671900" y="2263475"/>
            <a:ext cx="6428700" cy="1779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primary source is an Aztec account; however, the account was written down by Miguel </a:t>
            </a:r>
            <a:r>
              <a:rPr b="1" lang="en" sz="1200">
                <a:solidFill>
                  <a:srgbClr val="E95C3D"/>
                </a:solidFill>
                <a:latin typeface="Inter"/>
                <a:ea typeface="Inter"/>
                <a:cs typeface="Inter"/>
                <a:sym typeface="Inter"/>
              </a:rPr>
              <a:t>León </a:t>
            </a:r>
            <a:r>
              <a:rPr b="1" lang="en" sz="1200">
                <a:solidFill>
                  <a:srgbClr val="E95C3D"/>
                </a:solidFill>
                <a:latin typeface="Inter"/>
                <a:ea typeface="Inter"/>
                <a:cs typeface="Inter"/>
                <a:sym typeface="Inter"/>
              </a:rPr>
              <a:t>Portilla. It is unsure how much of the account is an accurate portrayal of the </a:t>
            </a:r>
            <a:r>
              <a:rPr b="1" lang="en" sz="1200">
                <a:solidFill>
                  <a:srgbClr val="E95C3D"/>
                </a:solidFill>
                <a:latin typeface="Inter"/>
                <a:ea typeface="Inter"/>
                <a:cs typeface="Inter"/>
                <a:sym typeface="Inter"/>
              </a:rPr>
              <a:t>Aztecs’</a:t>
            </a:r>
            <a:r>
              <a:rPr b="1" lang="en" sz="1200">
                <a:solidFill>
                  <a:srgbClr val="E95C3D"/>
                </a:solidFill>
                <a:latin typeface="Inter"/>
                <a:ea typeface="Inter"/>
                <a:cs typeface="Inter"/>
                <a:sym typeface="Inter"/>
              </a:rPr>
              <a:t> thoughts or is transcribed with the biases of another perspective. There really is not a great insight into my own point of view.</a:t>
            </a:r>
            <a:endParaRPr b="1" sz="1200">
              <a:solidFill>
                <a:srgbClr val="E95C3D"/>
              </a:solidFill>
              <a:latin typeface="Inter"/>
              <a:ea typeface="Inter"/>
              <a:cs typeface="Inter"/>
              <a:sym typeface="Inter"/>
            </a:endParaRPr>
          </a:p>
        </p:txBody>
      </p:sp>
      <p:sp>
        <p:nvSpPr>
          <p:cNvPr id="473" name="Google Shape;473;p48"/>
          <p:cNvSpPr txBox="1"/>
          <p:nvPr/>
        </p:nvSpPr>
        <p:spPr>
          <a:xfrm>
            <a:off x="671900" y="4397075"/>
            <a:ext cx="6428700" cy="2108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Some historians see me as a weak ruler, who allowed the Spanish to enter my empire and take it over. Others recognize that I was a strong ruler who attempted to have the Spanish thwarted on their way to Tenochtitlan but was unsuccessful, and then welcomed the Spanish to make the lives of my people easier after our defeat.</a:t>
            </a:r>
            <a:endParaRPr b="1" sz="1200">
              <a:solidFill>
                <a:srgbClr val="E95C3D"/>
              </a:solidFill>
              <a:latin typeface="Inter"/>
              <a:ea typeface="Inter"/>
              <a:cs typeface="Inter"/>
              <a:sym typeface="Inter"/>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477" name="Shape 477"/>
        <p:cNvGrpSpPr/>
        <p:nvPr/>
      </p:nvGrpSpPr>
      <p:grpSpPr>
        <a:xfrm>
          <a:off x="0" y="0"/>
          <a:ext cx="0" cy="0"/>
          <a:chOff x="0" y="0"/>
          <a:chExt cx="0" cy="0"/>
        </a:xfrm>
      </p:grpSpPr>
      <p:sp>
        <p:nvSpPr>
          <p:cNvPr id="478" name="Google Shape;478;p4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Primary Source (Moctezuma II Exemplar)</a:t>
            </a:r>
            <a:endParaRPr sz="1500"/>
          </a:p>
        </p:txBody>
      </p:sp>
      <p:graphicFrame>
        <p:nvGraphicFramePr>
          <p:cNvPr id="479" name="Google Shape;479;p49"/>
          <p:cNvGraphicFramePr/>
          <p:nvPr/>
        </p:nvGraphicFramePr>
        <p:xfrm>
          <a:off x="472467" y="913602"/>
          <a:ext cx="3000000" cy="3000000"/>
        </p:xfrm>
        <a:graphic>
          <a:graphicData uri="http://schemas.openxmlformats.org/drawingml/2006/table">
            <a:tbl>
              <a:tblPr>
                <a:noFill/>
                <a:tableStyleId>{26DF7612-F71F-4D85-A540-86444A1270C5}</a:tableStyleId>
              </a:tblPr>
              <a:tblGrid>
                <a:gridCol w="2043725"/>
                <a:gridCol w="2510200"/>
                <a:gridCol w="2276975"/>
              </a:tblGrid>
              <a:tr h="2838975">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T</a:t>
                      </a:r>
                      <a:r>
                        <a:rPr lang="en" sz="1500">
                          <a:latin typeface="Plus Jakarta Sans"/>
                          <a:ea typeface="Plus Jakarta Sans"/>
                          <a:cs typeface="Plus Jakarta Sans"/>
                          <a:sym typeface="Plus Jakarta Sans"/>
                        </a:rPr>
                        <a:t> (Target Audience)</a:t>
                      </a:r>
                      <a:endParaRPr sz="1300">
                        <a:latin typeface="Plus Jakarta Sans"/>
                        <a:ea typeface="Plus Jakarta Sans"/>
                        <a:cs typeface="Plus Jakarta Sans"/>
                        <a:sym typeface="Plus Jakarta Sans"/>
                      </a:endParaRPr>
                    </a:p>
                    <a:p>
                      <a:pPr indent="0" lvl="0" marL="0" rtl="0" algn="l">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The target audience for this source was other people in Mexico.</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Whose voice or perspective is not shared in this document?</a:t>
                      </a:r>
                      <a:endParaRPr sz="1300">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F</a:t>
                      </a:r>
                      <a:r>
                        <a:rPr b="1" lang="en" sz="1000">
                          <a:solidFill>
                            <a:srgbClr val="E95C3D"/>
                          </a:solidFill>
                          <a:latin typeface="Inter"/>
                          <a:ea typeface="Inter"/>
                          <a:cs typeface="Inter"/>
                          <a:sym typeface="Inter"/>
                        </a:rPr>
                        <a:t>irst hand perspective of the Aztecs, but this is the closest historians have- a collection of oral histories of the conquest that were passed down through the descendants.</a:t>
                      </a:r>
                      <a:endParaRPr sz="1300">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When was this document created and/or circulated? Who wrote it?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This account was collected about an event that occurred in 1519.</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events were occurring during the time this document was written?</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Spain had a stronghold in the Americas, and Cortés was in the process of conquering the Aztec empire.</a:t>
                      </a:r>
                      <a:endParaRPr b="1" sz="1000">
                        <a:solidFill>
                          <a:srgbClr val="E95C3D"/>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To express how the Aztecs felt about the interactions they had with the Spanish during their god’s fiesta and the brutal attack that </a:t>
                      </a:r>
                      <a:r>
                        <a:rPr b="1" lang="en" sz="1000">
                          <a:solidFill>
                            <a:srgbClr val="E95C3D"/>
                          </a:solidFill>
                          <a:latin typeface="Inter"/>
                          <a:ea typeface="Inter"/>
                          <a:cs typeface="Inter"/>
                          <a:sym typeface="Inter"/>
                        </a:rPr>
                        <a:t>occurred</a:t>
                      </a:r>
                      <a:r>
                        <a:rPr b="1" lang="en" sz="1000">
                          <a:solidFill>
                            <a:srgbClr val="E95C3D"/>
                          </a:solidFill>
                          <a:latin typeface="Inter"/>
                          <a:ea typeface="Inter"/>
                          <a:cs typeface="Inter"/>
                          <a:sym typeface="Inter"/>
                        </a:rPr>
                        <a:t> against the Aztecs.</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The source describes the inhumane attack on the Aztecs by the Spanish and Atahualpa’s disdain with these events.</a:t>
                      </a:r>
                      <a:endParaRPr b="1" sz="1000">
                        <a:solidFill>
                          <a:srgbClr val="E95C3D"/>
                        </a:solidFill>
                        <a:latin typeface="Inter"/>
                        <a:ea typeface="Inter"/>
                        <a:cs typeface="Inter"/>
                        <a:sym typeface="Inter"/>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94345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500">
                        <a:latin typeface="Plus Jakarta Sans"/>
                        <a:ea typeface="Plus Jakarta Sans"/>
                        <a:cs typeface="Plus Jakarta Sans"/>
                        <a:sym typeface="Plus Jakarta Sans"/>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K</a:t>
                      </a:r>
                      <a:r>
                        <a:rPr lang="en" sz="1500">
                          <a:latin typeface="Plus Jakarta Sans"/>
                          <a:ea typeface="Plus Jakarta Sans"/>
                          <a:cs typeface="Plus Jakarta Sans"/>
                          <a:sym typeface="Plus Jakarta Sans"/>
                        </a:rPr>
                        <a:t> (</a:t>
                      </a:r>
                      <a:r>
                        <a:rPr lang="en" sz="1500">
                          <a:latin typeface="Plus Jakarta Sans"/>
                          <a:ea typeface="Plus Jakarta Sans"/>
                          <a:cs typeface="Plus Jakarta Sans"/>
                          <a:sym typeface="Plus Jakarta Sans"/>
                        </a:rPr>
                        <a:t>Key</a:t>
                      </a:r>
                      <a:r>
                        <a:rPr lang="en" sz="1500">
                          <a:latin typeface="Plus Jakarta Sans"/>
                          <a:ea typeface="Plus Jakarta Sans"/>
                          <a:cs typeface="Plus Jakarta Sans"/>
                          <a:sym typeface="Plus Jakarta Sans"/>
                        </a:rPr>
                        <a:t> Perspective)</a:t>
                      </a:r>
                      <a:endParaRPr sz="1500">
                        <a:latin typeface="Plus Jakarta Sans"/>
                        <a:ea typeface="Plus Jakarta Sans"/>
                        <a:cs typeface="Plus Jakarta Sans"/>
                        <a:sym typeface="Plus Jakarta Sans"/>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The author is a Mexican anthropologist. He lived in the 20th century and is a well-respected historian of the Aztecs and pre-Columbian society. As a Mexican, he wants to preserve the culture and story of who may have been his own ancestors.</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rgbClr val="FF0000"/>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during this time period?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Academics who focus on this history want to tell the objective truth as much as possible, and are likely to portray the Spanish in a negative light because of their own background.</a:t>
                      </a:r>
                      <a:endParaRPr b="1" sz="1000">
                        <a:solidFill>
                          <a:srgbClr val="E95C3D"/>
                        </a:solidFill>
                        <a:latin typeface="Inter"/>
                        <a:ea typeface="Inter"/>
                        <a:cs typeface="Inter"/>
                        <a:sym typeface="Inter"/>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328250">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document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It is one of the only if not the only example of an Aztec perspective about the conquest of the Aztecs. This is important because almost all of our documentation comes from the perspective of the Europeans. It also provides insight to the brutality of the Spanish in the Aztec empire, while simultaneously reminding historians that the Aztecs were not passive to this invasion; they actively opposed it.</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latin typeface="Inter"/>
                          <a:ea typeface="Inter"/>
                          <a:cs typeface="Inter"/>
                          <a:sym typeface="Inter"/>
                        </a:rPr>
                        <a:t>2. Provide one quote from the document that demonstrates why it might be considered historically significant. Explain your reasoning.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“The Sun had treacherously murdered our people on the twentieth day after the captain left for the coast.  We allowed the Captain to return to the city in peace.  But on the following day we attacked him with all our might, and that was the beginning of the war.”- This shows that the Aztecs fought back against the Spanish, as opposed to some of the narratives that portray them as being easily conquered.</a:t>
                      </a:r>
                      <a:endParaRPr b="1" sz="1000">
                        <a:solidFill>
                          <a:srgbClr val="E95C3D"/>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480" name="Google Shape;480;p49"/>
          <p:cNvGraphicFramePr/>
          <p:nvPr/>
        </p:nvGraphicFramePr>
        <p:xfrm>
          <a:off x="561691" y="5014467"/>
          <a:ext cx="3000000" cy="3000000"/>
        </p:xfrm>
        <a:graphic>
          <a:graphicData uri="http://schemas.openxmlformats.org/drawingml/2006/table">
            <a:tbl>
              <a:tblPr>
                <a:noFill/>
                <a:tableStyleId>{26DF7612-F71F-4D85-A540-86444A1270C5}</a:tableStyleId>
              </a:tblPr>
              <a:tblGrid>
                <a:gridCol w="1839725"/>
              </a:tblGrid>
              <a:tr h="608075">
                <a:tc>
                  <a:txBody>
                    <a:bodyPr/>
                    <a:lstStyle/>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Fiesta</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Fodder</a:t>
                      </a:r>
                      <a:endParaRPr b="1" sz="1000">
                        <a:solidFill>
                          <a:srgbClr val="E95C3D"/>
                        </a:solidFill>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Macanas</a:t>
                      </a:r>
                      <a:endParaRPr b="1" sz="1000">
                        <a:solidFill>
                          <a:srgbClr val="E95C3D"/>
                        </a:solidFill>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481" name="Google Shape;481;p4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482" name="Google Shape;482;p4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483" name="Google Shape;483;p4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487" name="Shape 487"/>
        <p:cNvGrpSpPr/>
        <p:nvPr/>
      </p:nvGrpSpPr>
      <p:grpSpPr>
        <a:xfrm>
          <a:off x="0" y="0"/>
          <a:ext cx="0" cy="0"/>
          <a:chOff x="0" y="0"/>
          <a:chExt cx="0" cy="0"/>
        </a:xfrm>
      </p:grpSpPr>
      <p:sp>
        <p:nvSpPr>
          <p:cNvPr id="488" name="Google Shape;488;p5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     Exploration Speed Dating Research (Exemplar)</a:t>
            </a:r>
            <a:endParaRPr sz="2400">
              <a:solidFill>
                <a:schemeClr val="dk1"/>
              </a:solidFill>
              <a:latin typeface="Halant"/>
              <a:ea typeface="Halant"/>
              <a:cs typeface="Halant"/>
              <a:sym typeface="Halant"/>
            </a:endParaRPr>
          </a:p>
        </p:txBody>
      </p:sp>
      <p:pic>
        <p:nvPicPr>
          <p:cNvPr id="489" name="Google Shape;489;p5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490" name="Google Shape;490;p5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491" name="Google Shape;491;p5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492" name="Google Shape;492;p50"/>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493" name="Google Shape;493;p50"/>
          <p:cNvSpPr txBox="1"/>
          <p:nvPr/>
        </p:nvSpPr>
        <p:spPr>
          <a:xfrm>
            <a:off x="594300" y="655288"/>
            <a:ext cx="6583800" cy="116274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Answer the following questions based on your research of your assigned historical figure.</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Name of Historical Figure: </a:t>
            </a:r>
            <a:r>
              <a:rPr b="1" lang="en" sz="1200">
                <a:solidFill>
                  <a:srgbClr val="E95C3D"/>
                </a:solidFill>
                <a:latin typeface="Inter"/>
                <a:ea typeface="Inter"/>
                <a:cs typeface="Inter"/>
                <a:sym typeface="Inter"/>
              </a:rPr>
              <a:t>Atahualpa</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Where are you from?</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What is your occupation/position in society?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What is your most important contribution to history?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What obstacles did you face?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How did you interact with foreign people?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494" name="Google Shape;494;p50"/>
          <p:cNvSpPr txBox="1"/>
          <p:nvPr/>
        </p:nvSpPr>
        <p:spPr>
          <a:xfrm>
            <a:off x="671900" y="2034875"/>
            <a:ext cx="6428700" cy="492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Peru (Incas)</a:t>
            </a:r>
            <a:endParaRPr b="1" sz="1200">
              <a:solidFill>
                <a:srgbClr val="E95C3D"/>
              </a:solidFill>
              <a:latin typeface="Inter"/>
              <a:ea typeface="Inter"/>
              <a:cs typeface="Inter"/>
              <a:sym typeface="Inter"/>
            </a:endParaRPr>
          </a:p>
        </p:txBody>
      </p:sp>
      <p:sp>
        <p:nvSpPr>
          <p:cNvPr id="495" name="Google Shape;495;p50"/>
          <p:cNvSpPr txBox="1"/>
          <p:nvPr/>
        </p:nvSpPr>
        <p:spPr>
          <a:xfrm>
            <a:off x="671850" y="2862000"/>
            <a:ext cx="6428700" cy="783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I am the leader of the Inca Empire.</a:t>
            </a:r>
            <a:endParaRPr b="1" sz="1200">
              <a:solidFill>
                <a:srgbClr val="E95C3D"/>
              </a:solidFill>
              <a:latin typeface="Inter"/>
              <a:ea typeface="Inter"/>
              <a:cs typeface="Inter"/>
              <a:sym typeface="Inter"/>
            </a:endParaRPr>
          </a:p>
        </p:txBody>
      </p:sp>
      <p:sp>
        <p:nvSpPr>
          <p:cNvPr id="496" name="Google Shape;496;p50"/>
          <p:cNvSpPr txBox="1"/>
          <p:nvPr/>
        </p:nvSpPr>
        <p:spPr>
          <a:xfrm>
            <a:off x="671900" y="4168475"/>
            <a:ext cx="6428700" cy="109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I am most well known for my interactions with Francisco Pizarro. I fought my half-brother for control of the empire, a civil war which was incredibly damaging to us and made it easier for the Spanish to take over. Eventually I won and took power, but it was short-lived.</a:t>
            </a:r>
            <a:endParaRPr b="1" sz="1200">
              <a:solidFill>
                <a:srgbClr val="E95C3D"/>
              </a:solidFill>
              <a:latin typeface="Inter"/>
              <a:ea typeface="Inter"/>
              <a:cs typeface="Inter"/>
              <a:sym typeface="Inter"/>
            </a:endParaRPr>
          </a:p>
        </p:txBody>
      </p:sp>
      <p:sp>
        <p:nvSpPr>
          <p:cNvPr id="497" name="Google Shape;497;p50"/>
          <p:cNvSpPr txBox="1"/>
          <p:nvPr/>
        </p:nvSpPr>
        <p:spPr>
          <a:xfrm>
            <a:off x="671900" y="5616275"/>
            <a:ext cx="6428700" cy="1323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I had to find ways to maintain rule over my large empire by force, and there was a lot of discontent among my people and factions that resulted from conquest and the civil war with my half-brother.</a:t>
            </a:r>
            <a:endParaRPr b="1" sz="1200">
              <a:solidFill>
                <a:srgbClr val="E95C3D"/>
              </a:solidFill>
              <a:latin typeface="Inter"/>
              <a:ea typeface="Inter"/>
              <a:cs typeface="Inter"/>
              <a:sym typeface="Inter"/>
            </a:endParaRPr>
          </a:p>
        </p:txBody>
      </p:sp>
      <p:sp>
        <p:nvSpPr>
          <p:cNvPr id="498" name="Google Shape;498;p50"/>
          <p:cNvSpPr txBox="1"/>
          <p:nvPr/>
        </p:nvSpPr>
        <p:spPr>
          <a:xfrm>
            <a:off x="671900" y="7292675"/>
            <a:ext cx="6428700" cy="1779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I eventually agreed to meet with the Spanish who requested a meeting with me. I had a “pleasant” meeting with Pizarro, but I don’t think either of us trusted the other. In fact, I was quickly captured after the Spanish ambushed me and my men, and their superior technology made it easy for them to injure and capture me. They </a:t>
            </a:r>
            <a:r>
              <a:rPr b="1" lang="en" sz="1200">
                <a:solidFill>
                  <a:srgbClr val="E95C3D"/>
                </a:solidFill>
                <a:latin typeface="Inter"/>
                <a:ea typeface="Inter"/>
                <a:cs typeface="Inter"/>
                <a:sym typeface="Inter"/>
              </a:rPr>
              <a:t>allowed</a:t>
            </a:r>
            <a:r>
              <a:rPr b="1" lang="en" sz="1200">
                <a:solidFill>
                  <a:srgbClr val="E95C3D"/>
                </a:solidFill>
                <a:latin typeface="Inter"/>
                <a:ea typeface="Inter"/>
                <a:cs typeface="Inter"/>
                <a:sym typeface="Inter"/>
              </a:rPr>
              <a:t> me to rule in captivity while they waited for their demands- </a:t>
            </a:r>
            <a:r>
              <a:rPr b="1" lang="en" sz="1200">
                <a:solidFill>
                  <a:srgbClr val="E95C3D"/>
                </a:solidFill>
                <a:latin typeface="Inter"/>
                <a:ea typeface="Inter"/>
                <a:cs typeface="Inter"/>
                <a:sym typeface="Inter"/>
              </a:rPr>
              <a:t>essentially</a:t>
            </a:r>
            <a:r>
              <a:rPr b="1" lang="en" sz="1200">
                <a:solidFill>
                  <a:srgbClr val="E95C3D"/>
                </a:solidFill>
                <a:latin typeface="Inter"/>
                <a:ea typeface="Inter"/>
                <a:cs typeface="Inter"/>
                <a:sym typeface="Inter"/>
              </a:rPr>
              <a:t>, they wanted a </a:t>
            </a:r>
            <a:r>
              <a:rPr b="1" lang="en" sz="1200">
                <a:solidFill>
                  <a:srgbClr val="E95C3D"/>
                </a:solidFill>
                <a:latin typeface="Inter"/>
                <a:ea typeface="Inter"/>
                <a:cs typeface="Inter"/>
                <a:sym typeface="Inter"/>
              </a:rPr>
              <a:t>massive</a:t>
            </a:r>
            <a:r>
              <a:rPr b="1" lang="en" sz="1200">
                <a:solidFill>
                  <a:srgbClr val="E95C3D"/>
                </a:solidFill>
                <a:latin typeface="Inter"/>
                <a:ea typeface="Inter"/>
                <a:cs typeface="Inter"/>
                <a:sym typeface="Inter"/>
              </a:rPr>
              <a:t> room full of treasure if I was to be </a:t>
            </a:r>
            <a:r>
              <a:rPr b="1" lang="en" sz="1200">
                <a:solidFill>
                  <a:srgbClr val="E95C3D"/>
                </a:solidFill>
                <a:latin typeface="Inter"/>
                <a:ea typeface="Inter"/>
                <a:cs typeface="Inter"/>
                <a:sym typeface="Inter"/>
              </a:rPr>
              <a:t>released</a:t>
            </a:r>
            <a:r>
              <a:rPr b="1" lang="en" sz="1200">
                <a:solidFill>
                  <a:srgbClr val="E95C3D"/>
                </a:solidFill>
                <a:latin typeface="Inter"/>
                <a:ea typeface="Inter"/>
                <a:cs typeface="Inter"/>
                <a:sym typeface="Inter"/>
              </a:rPr>
              <a:t>. My people eventually got this exorbitant sum for the Spanish, but then Pizarro tried and executed me anyways. Initially they were going to burn me at the stake, but because they baptized me they strangled me to death instead. </a:t>
            </a:r>
            <a:endParaRPr b="1" sz="1200">
              <a:solidFill>
                <a:srgbClr val="E95C3D"/>
              </a:solidFill>
              <a:latin typeface="Inter"/>
              <a:ea typeface="Inter"/>
              <a:cs typeface="Inter"/>
              <a:sym typeface="Inter"/>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02" name="Shape 502"/>
        <p:cNvGrpSpPr/>
        <p:nvPr/>
      </p:nvGrpSpPr>
      <p:grpSpPr>
        <a:xfrm>
          <a:off x="0" y="0"/>
          <a:ext cx="0" cy="0"/>
          <a:chOff x="0" y="0"/>
          <a:chExt cx="0" cy="0"/>
        </a:xfrm>
      </p:grpSpPr>
      <p:sp>
        <p:nvSpPr>
          <p:cNvPr id="503" name="Google Shape;503;p5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     Exploration Speed Dating Research (Exemplar)</a:t>
            </a:r>
            <a:endParaRPr sz="2400">
              <a:solidFill>
                <a:schemeClr val="dk1"/>
              </a:solidFill>
              <a:latin typeface="Halant"/>
              <a:ea typeface="Halant"/>
              <a:cs typeface="Halant"/>
              <a:sym typeface="Halant"/>
            </a:endParaRPr>
          </a:p>
        </p:txBody>
      </p:sp>
      <p:pic>
        <p:nvPicPr>
          <p:cNvPr id="504" name="Google Shape;504;p5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05" name="Google Shape;505;p5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06" name="Google Shape;506;p5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07" name="Google Shape;507;p51"/>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508" name="Google Shape;508;p51"/>
          <p:cNvSpPr txBox="1"/>
          <p:nvPr/>
        </p:nvSpPr>
        <p:spPr>
          <a:xfrm>
            <a:off x="594300" y="655288"/>
            <a:ext cx="6583800" cy="95031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Answer the following questions based on your research of your assigned historical figure.</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Name of Historical Figure: </a:t>
            </a:r>
            <a:r>
              <a:rPr b="1" lang="en" sz="1200">
                <a:solidFill>
                  <a:srgbClr val="E95C3D"/>
                </a:solidFill>
                <a:latin typeface="Inter"/>
                <a:ea typeface="Inter"/>
                <a:cs typeface="Inter"/>
                <a:sym typeface="Inter"/>
              </a:rPr>
              <a:t>Atahualpa</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rgbClr val="FF0000"/>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Who is the author of your primary source (below) and why is that significant to our understanding of your historical figure’s perspective?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How does history view you?</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509" name="Google Shape;509;p51"/>
          <p:cNvSpPr txBox="1"/>
          <p:nvPr/>
        </p:nvSpPr>
        <p:spPr>
          <a:xfrm>
            <a:off x="671900" y="2263475"/>
            <a:ext cx="6428700" cy="1779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primary source is written by Pizarro’s brothers, who helped him </a:t>
            </a:r>
            <a:r>
              <a:rPr b="1" lang="en" sz="1200">
                <a:solidFill>
                  <a:srgbClr val="E95C3D"/>
                </a:solidFill>
                <a:latin typeface="Inter"/>
                <a:ea typeface="Inter"/>
                <a:cs typeface="Inter"/>
                <a:sym typeface="Inter"/>
              </a:rPr>
              <a:t>conquer</a:t>
            </a:r>
            <a:r>
              <a:rPr b="1" lang="en" sz="1200">
                <a:solidFill>
                  <a:srgbClr val="E95C3D"/>
                </a:solidFill>
                <a:latin typeface="Inter"/>
                <a:ea typeface="Inter"/>
                <a:cs typeface="Inter"/>
                <a:sym typeface="Inter"/>
              </a:rPr>
              <a:t> me and my people. </a:t>
            </a:r>
            <a:r>
              <a:rPr b="1" lang="en" sz="1200">
                <a:solidFill>
                  <a:srgbClr val="E95C3D"/>
                </a:solidFill>
                <a:latin typeface="Inter"/>
                <a:ea typeface="Inter"/>
                <a:cs typeface="Inter"/>
                <a:sym typeface="Inter"/>
              </a:rPr>
              <a:t>Historians</a:t>
            </a:r>
            <a:r>
              <a:rPr b="1" lang="en" sz="1200">
                <a:solidFill>
                  <a:srgbClr val="E95C3D"/>
                </a:solidFill>
                <a:latin typeface="Inter"/>
                <a:ea typeface="Inter"/>
                <a:cs typeface="Inter"/>
                <a:sym typeface="Inter"/>
              </a:rPr>
              <a:t> don’t have an account from my point of view about what happened during the conquest of my people.</a:t>
            </a:r>
            <a:endParaRPr b="1" sz="1200">
              <a:solidFill>
                <a:srgbClr val="E95C3D"/>
              </a:solidFill>
              <a:latin typeface="Inter"/>
              <a:ea typeface="Inter"/>
              <a:cs typeface="Inter"/>
              <a:sym typeface="Inter"/>
            </a:endParaRPr>
          </a:p>
        </p:txBody>
      </p:sp>
      <p:sp>
        <p:nvSpPr>
          <p:cNvPr id="510" name="Google Shape;510;p51"/>
          <p:cNvSpPr txBox="1"/>
          <p:nvPr/>
        </p:nvSpPr>
        <p:spPr>
          <a:xfrm>
            <a:off x="671900" y="4397075"/>
            <a:ext cx="6428700" cy="2108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Historians view me as a worthy opponent for the Spanish, noting that I had my own sizable army and significant wealth and power. However, they also recognize that I was mistreated and tricked by the Spanish who ultimately had no plan to </a:t>
            </a:r>
            <a:r>
              <a:rPr b="1" lang="en" sz="1200">
                <a:solidFill>
                  <a:srgbClr val="E95C3D"/>
                </a:solidFill>
                <a:latin typeface="Inter"/>
                <a:ea typeface="Inter"/>
                <a:cs typeface="Inter"/>
                <a:sym typeface="Inter"/>
              </a:rPr>
              <a:t>save me once they captured me.</a:t>
            </a:r>
            <a:endParaRPr b="1" sz="1200">
              <a:solidFill>
                <a:srgbClr val="E95C3D"/>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0" name="Shape 90"/>
        <p:cNvGrpSpPr/>
        <p:nvPr/>
      </p:nvGrpSpPr>
      <p:grpSpPr>
        <a:xfrm>
          <a:off x="0" y="0"/>
          <a:ext cx="0" cy="0"/>
          <a:chOff x="0" y="0"/>
          <a:chExt cx="0" cy="0"/>
        </a:xfrm>
      </p:grpSpPr>
      <p:sp>
        <p:nvSpPr>
          <p:cNvPr id="91" name="Google Shape;91;p1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Primary Source</a:t>
            </a:r>
            <a:endParaRPr sz="1500"/>
          </a:p>
        </p:txBody>
      </p:sp>
      <p:graphicFrame>
        <p:nvGraphicFramePr>
          <p:cNvPr id="92" name="Google Shape;92;p16"/>
          <p:cNvGraphicFramePr/>
          <p:nvPr/>
        </p:nvGraphicFramePr>
        <p:xfrm>
          <a:off x="472467" y="761202"/>
          <a:ext cx="3000000" cy="3000000"/>
        </p:xfrm>
        <a:graphic>
          <a:graphicData uri="http://schemas.openxmlformats.org/drawingml/2006/table">
            <a:tbl>
              <a:tblPr>
                <a:noFill/>
                <a:tableStyleId>{26DF7612-F71F-4D85-A540-86444A1270C5}</a:tableStyleId>
              </a:tblPr>
              <a:tblGrid>
                <a:gridCol w="2043725"/>
                <a:gridCol w="2510200"/>
                <a:gridCol w="2276975"/>
              </a:tblGrid>
              <a:tr h="3059425">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T</a:t>
                      </a:r>
                      <a:r>
                        <a:rPr lang="en" sz="1500">
                          <a:latin typeface="Plus Jakarta Sans"/>
                          <a:ea typeface="Plus Jakarta Sans"/>
                          <a:cs typeface="Plus Jakarta Sans"/>
                          <a:sym typeface="Plus Jakarta Sans"/>
                        </a:rPr>
                        <a:t> (Target Audience)</a:t>
                      </a:r>
                      <a:endParaRPr sz="1300">
                        <a:latin typeface="Plus Jakarta Sans"/>
                        <a:ea typeface="Plus Jakarta Sans"/>
                        <a:cs typeface="Plus Jakarta Sans"/>
                        <a:sym typeface="Plus Jakarta Sans"/>
                      </a:endParaRPr>
                    </a:p>
                    <a:p>
                      <a:pPr indent="0" lvl="0" marL="0" rtl="0" algn="l">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Whose voice or perspective is not shared in this document?</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When was this document created and/or circulated? Who wrote it?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events were occurring during the time this document was written?</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500">
                        <a:solidFill>
                          <a:schemeClr val="dk1"/>
                        </a:solidFill>
                        <a:latin typeface="Plus Jakarta Sans SemiBold"/>
                        <a:ea typeface="Plus Jakarta Sans SemiBold"/>
                        <a:cs typeface="Plus Jakarta Sans SemiBold"/>
                        <a:sym typeface="Plus Jakarta Sans SemiBold"/>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94345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K</a:t>
                      </a:r>
                      <a:r>
                        <a:rPr lang="en" sz="1500">
                          <a:latin typeface="Plus Jakarta Sans"/>
                          <a:ea typeface="Plus Jakarta Sans"/>
                          <a:cs typeface="Plus Jakarta Sans"/>
                          <a:sym typeface="Plus Jakarta Sans"/>
                        </a:rPr>
                        <a:t> (</a:t>
                      </a:r>
                      <a:r>
                        <a:rPr lang="en" sz="1500">
                          <a:latin typeface="Plus Jakarta Sans"/>
                          <a:ea typeface="Plus Jakarta Sans"/>
                          <a:cs typeface="Plus Jakarta Sans"/>
                          <a:sym typeface="Plus Jakarta Sans"/>
                        </a:rPr>
                        <a:t>Key</a:t>
                      </a:r>
                      <a:r>
                        <a:rPr lang="en" sz="1500">
                          <a:latin typeface="Plus Jakarta Sans"/>
                          <a:ea typeface="Plus Jakarta Sans"/>
                          <a:cs typeface="Plus Jakarta Sans"/>
                          <a:sym typeface="Plus Jakarta Sans"/>
                        </a:rPr>
                        <a:t> Perspective)</a:t>
                      </a:r>
                      <a:endParaRPr sz="1500">
                        <a:latin typeface="Plus Jakarta Sans"/>
                        <a:ea typeface="Plus Jakarta Sans"/>
                        <a:cs typeface="Plus Jakarta Sans"/>
                        <a:sym typeface="Plus Jakarta Sans"/>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during this time period?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328250">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document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latin typeface="Inter"/>
                          <a:ea typeface="Inter"/>
                          <a:cs typeface="Inter"/>
                          <a:sym typeface="Inter"/>
                        </a:rPr>
                        <a:t>2. Provide one quote from the document that demonstrates why it might be considered historically significant. Explain your reasoning.</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93" name="Google Shape;93;p16"/>
          <p:cNvGraphicFramePr/>
          <p:nvPr/>
        </p:nvGraphicFramePr>
        <p:xfrm>
          <a:off x="561691" y="4938267"/>
          <a:ext cx="3000000" cy="3000000"/>
        </p:xfrm>
        <a:graphic>
          <a:graphicData uri="http://schemas.openxmlformats.org/drawingml/2006/table">
            <a:tbl>
              <a:tblPr>
                <a:noFill/>
                <a:tableStyleId>{26DF7612-F71F-4D85-A540-86444A1270C5}</a:tableStyleId>
              </a:tblPr>
              <a:tblGrid>
                <a:gridCol w="1839725"/>
              </a:tblGrid>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94" name="Google Shape;94;p1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95" name="Google Shape;95;p1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96" name="Google Shape;96;p1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14" name="Shape 514"/>
        <p:cNvGrpSpPr/>
        <p:nvPr/>
      </p:nvGrpSpPr>
      <p:grpSpPr>
        <a:xfrm>
          <a:off x="0" y="0"/>
          <a:ext cx="0" cy="0"/>
          <a:chOff x="0" y="0"/>
          <a:chExt cx="0" cy="0"/>
        </a:xfrm>
      </p:grpSpPr>
      <p:sp>
        <p:nvSpPr>
          <p:cNvPr id="515" name="Google Shape;515;p52"/>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Primary Source (Atahualpa Exemplar)</a:t>
            </a:r>
            <a:endParaRPr sz="1500"/>
          </a:p>
        </p:txBody>
      </p:sp>
      <p:graphicFrame>
        <p:nvGraphicFramePr>
          <p:cNvPr id="516" name="Google Shape;516;p52"/>
          <p:cNvGraphicFramePr/>
          <p:nvPr/>
        </p:nvGraphicFramePr>
        <p:xfrm>
          <a:off x="472467" y="913602"/>
          <a:ext cx="3000000" cy="3000000"/>
        </p:xfrm>
        <a:graphic>
          <a:graphicData uri="http://schemas.openxmlformats.org/drawingml/2006/table">
            <a:tbl>
              <a:tblPr>
                <a:noFill/>
                <a:tableStyleId>{26DF7612-F71F-4D85-A540-86444A1270C5}</a:tableStyleId>
              </a:tblPr>
              <a:tblGrid>
                <a:gridCol w="2043725"/>
                <a:gridCol w="2510200"/>
                <a:gridCol w="2276975"/>
              </a:tblGrid>
              <a:tr h="2838975">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T</a:t>
                      </a:r>
                      <a:r>
                        <a:rPr lang="en" sz="1500">
                          <a:latin typeface="Plus Jakarta Sans"/>
                          <a:ea typeface="Plus Jakarta Sans"/>
                          <a:cs typeface="Plus Jakarta Sans"/>
                          <a:sym typeface="Plus Jakarta Sans"/>
                        </a:rPr>
                        <a:t> (Target Audience)</a:t>
                      </a:r>
                      <a:endParaRPr sz="1300">
                        <a:latin typeface="Plus Jakarta Sans"/>
                        <a:ea typeface="Plus Jakarta Sans"/>
                        <a:cs typeface="Plus Jakarta Sans"/>
                        <a:sym typeface="Plus Jakarta Sans"/>
                      </a:endParaRPr>
                    </a:p>
                    <a:p>
                      <a:pPr indent="0" lvl="0" marL="0" rtl="0" algn="l">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The target audience for this source was other Spaniards and the Spanish crown.</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Whose voice or perspective is not shared in this document?</a:t>
                      </a:r>
                      <a:endParaRPr sz="1300">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We do not get to understand the </a:t>
                      </a:r>
                      <a:r>
                        <a:rPr b="1" lang="en" sz="1000">
                          <a:solidFill>
                            <a:srgbClr val="E95C3D"/>
                          </a:solidFill>
                          <a:latin typeface="Inter"/>
                          <a:ea typeface="Inter"/>
                          <a:cs typeface="Inter"/>
                          <a:sym typeface="Inter"/>
                        </a:rPr>
                        <a:t>perspective</a:t>
                      </a:r>
                      <a:r>
                        <a:rPr b="1" lang="en" sz="1000">
                          <a:solidFill>
                            <a:srgbClr val="E95C3D"/>
                          </a:solidFill>
                          <a:latin typeface="Inter"/>
                          <a:ea typeface="Inter"/>
                          <a:cs typeface="Inter"/>
                          <a:sym typeface="Inter"/>
                        </a:rPr>
                        <a:t> of the Incas.</a:t>
                      </a:r>
                      <a:endParaRPr b="1" sz="1300">
                        <a:solidFill>
                          <a:srgbClr val="E95C3D"/>
                        </a:solidFill>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When was this document created and/or circulated? Who wrote it?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This account was written by Francisco Pizarro’s brothers in the early 1500s during their conquest of the Incas.</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events were occurring during the time this document was written?</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Spain had a stronghold in the Americas, and it was well known that the Inca were wealthy and powerful.</a:t>
                      </a:r>
                      <a:endParaRPr b="1" sz="1000">
                        <a:solidFill>
                          <a:srgbClr val="E95C3D"/>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To describe the “terrible” way that the Inca, especially Atahualpa, acted in response to an attempted conversion to Christianity.</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Atahualpa’s rejection of the Bible and the subsequent violence, and makes note that the Christians had to fight for their religion.</a:t>
                      </a:r>
                      <a:endParaRPr b="1" sz="1000">
                        <a:solidFill>
                          <a:srgbClr val="E95C3D"/>
                        </a:solidFill>
                        <a:latin typeface="Inter"/>
                        <a:ea typeface="Inter"/>
                        <a:cs typeface="Inter"/>
                        <a:sym typeface="Inter"/>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94345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500">
                        <a:latin typeface="Plus Jakarta Sans"/>
                        <a:ea typeface="Plus Jakarta Sans"/>
                        <a:cs typeface="Plus Jakarta Sans"/>
                        <a:sym typeface="Plus Jakarta Sans"/>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K</a:t>
                      </a:r>
                      <a:r>
                        <a:rPr lang="en" sz="1500">
                          <a:latin typeface="Plus Jakarta Sans"/>
                          <a:ea typeface="Plus Jakarta Sans"/>
                          <a:cs typeface="Plus Jakarta Sans"/>
                          <a:sym typeface="Plus Jakarta Sans"/>
                        </a:rPr>
                        <a:t> (</a:t>
                      </a:r>
                      <a:r>
                        <a:rPr lang="en" sz="1500">
                          <a:latin typeface="Plus Jakarta Sans"/>
                          <a:ea typeface="Plus Jakarta Sans"/>
                          <a:cs typeface="Plus Jakarta Sans"/>
                          <a:sym typeface="Plus Jakarta Sans"/>
                        </a:rPr>
                        <a:t>Key</a:t>
                      </a:r>
                      <a:r>
                        <a:rPr lang="en" sz="1500">
                          <a:latin typeface="Plus Jakarta Sans"/>
                          <a:ea typeface="Plus Jakarta Sans"/>
                          <a:cs typeface="Plus Jakarta Sans"/>
                          <a:sym typeface="Plus Jakarta Sans"/>
                        </a:rPr>
                        <a:t> Perspective)</a:t>
                      </a:r>
                      <a:endParaRPr sz="1500">
                        <a:latin typeface="Plus Jakarta Sans"/>
                        <a:ea typeface="Plus Jakarta Sans"/>
                        <a:cs typeface="Plus Jakarta Sans"/>
                        <a:sym typeface="Plus Jakarta Sans"/>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The author is a Spanish conquistador who believed </a:t>
                      </a:r>
                      <a:r>
                        <a:rPr b="1" lang="en" sz="1000">
                          <a:solidFill>
                            <a:srgbClr val="E95C3D"/>
                          </a:solidFill>
                          <a:latin typeface="Inter"/>
                          <a:ea typeface="Inter"/>
                          <a:cs typeface="Inter"/>
                          <a:sym typeface="Inter"/>
                        </a:rPr>
                        <a:t>in the</a:t>
                      </a:r>
                      <a:r>
                        <a:rPr b="1" lang="en" sz="1000">
                          <a:solidFill>
                            <a:srgbClr val="E95C3D"/>
                          </a:solidFill>
                          <a:latin typeface="Inter"/>
                          <a:ea typeface="Inter"/>
                          <a:cs typeface="Inter"/>
                          <a:sym typeface="Inter"/>
                        </a:rPr>
                        <a:t> superiority of European culture and the Christian religion.</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rgbClr val="FF0000"/>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during this time period?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The conquistadors took it upon themselves to spread Christianity and explored with the purpose of expanding their own power. This is evidenced in the </a:t>
                      </a:r>
                      <a:r>
                        <a:rPr b="1" lang="en" sz="1000">
                          <a:solidFill>
                            <a:srgbClr val="E95C3D"/>
                          </a:solidFill>
                          <a:latin typeface="Inter"/>
                          <a:ea typeface="Inter"/>
                          <a:cs typeface="Inter"/>
                          <a:sym typeface="Inter"/>
                        </a:rPr>
                        <a:t>document</a:t>
                      </a:r>
                      <a:r>
                        <a:rPr b="1" lang="en" sz="1000">
                          <a:solidFill>
                            <a:srgbClr val="E95C3D"/>
                          </a:solidFill>
                          <a:latin typeface="Inter"/>
                          <a:ea typeface="Inter"/>
                          <a:cs typeface="Inter"/>
                          <a:sym typeface="Inter"/>
                        </a:rPr>
                        <a:t> with their </a:t>
                      </a:r>
                      <a:r>
                        <a:rPr b="1" lang="en" sz="1000">
                          <a:solidFill>
                            <a:srgbClr val="E95C3D"/>
                          </a:solidFill>
                          <a:latin typeface="Inter"/>
                          <a:ea typeface="Inter"/>
                          <a:cs typeface="Inter"/>
                          <a:sym typeface="Inter"/>
                        </a:rPr>
                        <a:t>description</a:t>
                      </a:r>
                      <a:r>
                        <a:rPr b="1" lang="en" sz="1000">
                          <a:solidFill>
                            <a:srgbClr val="E95C3D"/>
                          </a:solidFill>
                          <a:latin typeface="Inter"/>
                          <a:ea typeface="Inter"/>
                          <a:cs typeface="Inter"/>
                          <a:sym typeface="Inter"/>
                        </a:rPr>
                        <a:t> of the native people and why their response (by attacking the Inca) was justified since Atahualpa </a:t>
                      </a:r>
                      <a:r>
                        <a:rPr b="1" lang="en" sz="1000">
                          <a:solidFill>
                            <a:srgbClr val="E95C3D"/>
                          </a:solidFill>
                          <a:latin typeface="Inter"/>
                          <a:ea typeface="Inter"/>
                          <a:cs typeface="Inter"/>
                          <a:sym typeface="Inter"/>
                        </a:rPr>
                        <a:t>rejected</a:t>
                      </a:r>
                      <a:r>
                        <a:rPr b="1" lang="en" sz="1000">
                          <a:solidFill>
                            <a:srgbClr val="E95C3D"/>
                          </a:solidFill>
                          <a:latin typeface="Inter"/>
                          <a:ea typeface="Inter"/>
                          <a:cs typeface="Inter"/>
                          <a:sym typeface="Inter"/>
                        </a:rPr>
                        <a:t> the Bible.</a:t>
                      </a:r>
                      <a:endParaRPr b="1" sz="1000">
                        <a:solidFill>
                          <a:srgbClr val="E95C3D"/>
                        </a:solidFill>
                        <a:latin typeface="Inter"/>
                        <a:ea typeface="Inter"/>
                        <a:cs typeface="Inter"/>
                        <a:sym typeface="Inter"/>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328250">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document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This is significant because it gives historians an idea of how Atahualpa and Pizarro planned to undermine each other. It also </a:t>
                      </a:r>
                      <a:r>
                        <a:rPr b="1" lang="en" sz="1000">
                          <a:solidFill>
                            <a:srgbClr val="E95C3D"/>
                          </a:solidFill>
                          <a:latin typeface="Inter"/>
                          <a:ea typeface="Inter"/>
                          <a:cs typeface="Inter"/>
                          <a:sym typeface="Inter"/>
                        </a:rPr>
                        <a:t>demonstrates</a:t>
                      </a:r>
                      <a:r>
                        <a:rPr b="1" lang="en" sz="1000">
                          <a:solidFill>
                            <a:srgbClr val="E95C3D"/>
                          </a:solidFill>
                          <a:latin typeface="Inter"/>
                          <a:ea typeface="Inter"/>
                          <a:cs typeface="Inter"/>
                          <a:sym typeface="Inter"/>
                        </a:rPr>
                        <a:t> how the Spanish justified their harsh actions towards the Incas by blaming their lack of understanding or interest in Christianity.</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latin typeface="Inter"/>
                          <a:ea typeface="Inter"/>
                          <a:cs typeface="Inter"/>
                          <a:sym typeface="Inter"/>
                        </a:rPr>
                        <a:t>2. Provide one quote from the document that demonstrates why it might be considered historically significant. Explain your reasoning.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“The Friar returned to Pizarro, shouting, “Come out! Come out, Christians! Come at these enemy dogs who reject the things of God. That tyrant has thrown my book of holy aw to the ground!”- This justified the brutal attack that followed as if the indigenous people “deserved” it since they rejected the Bible and thus Christianity. </a:t>
                      </a:r>
                      <a:endParaRPr b="1" sz="1000">
                        <a:solidFill>
                          <a:srgbClr val="E95C3D"/>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517" name="Google Shape;517;p52"/>
          <p:cNvGraphicFramePr/>
          <p:nvPr/>
        </p:nvGraphicFramePr>
        <p:xfrm>
          <a:off x="561691" y="5014467"/>
          <a:ext cx="3000000" cy="3000000"/>
        </p:xfrm>
        <a:graphic>
          <a:graphicData uri="http://schemas.openxmlformats.org/drawingml/2006/table">
            <a:tbl>
              <a:tblPr>
                <a:noFill/>
                <a:tableStyleId>{26DF7612-F71F-4D85-A540-86444A1270C5}</a:tableStyleId>
              </a:tblPr>
              <a:tblGrid>
                <a:gridCol w="1839725"/>
              </a:tblGrid>
              <a:tr h="608075">
                <a:tc>
                  <a:txBody>
                    <a:bodyPr/>
                    <a:lstStyle/>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Friar</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Absolve</a:t>
                      </a:r>
                      <a:endParaRPr b="1" sz="1000">
                        <a:solidFill>
                          <a:srgbClr val="E95C3D"/>
                        </a:solidFill>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Litter</a:t>
                      </a:r>
                      <a:endParaRPr b="1" sz="1000">
                        <a:solidFill>
                          <a:srgbClr val="E95C3D"/>
                        </a:solidFill>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518" name="Google Shape;518;p5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519" name="Google Shape;519;p5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20" name="Google Shape;520;p5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24" name="Shape 524"/>
        <p:cNvGrpSpPr/>
        <p:nvPr/>
      </p:nvGrpSpPr>
      <p:grpSpPr>
        <a:xfrm>
          <a:off x="0" y="0"/>
          <a:ext cx="0" cy="0"/>
          <a:chOff x="0" y="0"/>
          <a:chExt cx="0" cy="0"/>
        </a:xfrm>
      </p:grpSpPr>
      <p:sp>
        <p:nvSpPr>
          <p:cNvPr id="525" name="Google Shape;525;p5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     Exploration Speed Dating Research (Exemplar)</a:t>
            </a:r>
            <a:endParaRPr sz="2400">
              <a:solidFill>
                <a:schemeClr val="dk1"/>
              </a:solidFill>
              <a:latin typeface="Halant"/>
              <a:ea typeface="Halant"/>
              <a:cs typeface="Halant"/>
              <a:sym typeface="Halant"/>
            </a:endParaRPr>
          </a:p>
        </p:txBody>
      </p:sp>
      <p:pic>
        <p:nvPicPr>
          <p:cNvPr id="526" name="Google Shape;526;p5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27" name="Google Shape;527;p5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28" name="Google Shape;528;p5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29" name="Google Shape;529;p5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530" name="Google Shape;530;p53"/>
          <p:cNvSpPr txBox="1"/>
          <p:nvPr/>
        </p:nvSpPr>
        <p:spPr>
          <a:xfrm>
            <a:off x="594300" y="655288"/>
            <a:ext cx="6583800" cy="116274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Answer the following questions based on your research of your assigned historical figure.</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Name of Historical Figure: </a:t>
            </a:r>
            <a:r>
              <a:rPr b="1" lang="en" sz="1200">
                <a:solidFill>
                  <a:srgbClr val="E95C3D"/>
                </a:solidFill>
                <a:latin typeface="Inter"/>
                <a:ea typeface="Inter"/>
                <a:cs typeface="Inter"/>
                <a:sym typeface="Inter"/>
              </a:rPr>
              <a:t>Bartolomé de las Casas</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Where are you from?</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What is your occupation/position in society?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What is your most important contribution to history?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What obstacles did you face?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How did you interact with foreign people?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531" name="Google Shape;531;p53"/>
          <p:cNvSpPr txBox="1"/>
          <p:nvPr/>
        </p:nvSpPr>
        <p:spPr>
          <a:xfrm>
            <a:off x="671900" y="2034875"/>
            <a:ext cx="6428700" cy="492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Spain</a:t>
            </a:r>
            <a:endParaRPr b="1" sz="1200">
              <a:solidFill>
                <a:srgbClr val="E95C3D"/>
              </a:solidFill>
              <a:latin typeface="Inter"/>
              <a:ea typeface="Inter"/>
              <a:cs typeface="Inter"/>
              <a:sym typeface="Inter"/>
            </a:endParaRPr>
          </a:p>
        </p:txBody>
      </p:sp>
      <p:sp>
        <p:nvSpPr>
          <p:cNvPr id="532" name="Google Shape;532;p53"/>
          <p:cNvSpPr txBox="1"/>
          <p:nvPr/>
        </p:nvSpPr>
        <p:spPr>
          <a:xfrm>
            <a:off x="671850" y="2862000"/>
            <a:ext cx="6428700" cy="783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I am a friar and protector of the indigenous populations of the Americas.</a:t>
            </a:r>
            <a:endParaRPr b="1" sz="1200">
              <a:solidFill>
                <a:srgbClr val="E95C3D"/>
              </a:solidFill>
              <a:latin typeface="Inter"/>
              <a:ea typeface="Inter"/>
              <a:cs typeface="Inter"/>
              <a:sym typeface="Inter"/>
            </a:endParaRPr>
          </a:p>
        </p:txBody>
      </p:sp>
      <p:sp>
        <p:nvSpPr>
          <p:cNvPr id="533" name="Google Shape;533;p53"/>
          <p:cNvSpPr txBox="1"/>
          <p:nvPr/>
        </p:nvSpPr>
        <p:spPr>
          <a:xfrm>
            <a:off x="671900" y="4168475"/>
            <a:ext cx="6428700" cy="109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I am most well known for my fight to protect the rights of the indigenous American peoples against the brutal treatment of the Europeans.</a:t>
            </a:r>
            <a:endParaRPr b="1" sz="1200">
              <a:solidFill>
                <a:srgbClr val="E95C3D"/>
              </a:solidFill>
              <a:latin typeface="Inter"/>
              <a:ea typeface="Inter"/>
              <a:cs typeface="Inter"/>
              <a:sym typeface="Inter"/>
            </a:endParaRPr>
          </a:p>
        </p:txBody>
      </p:sp>
      <p:sp>
        <p:nvSpPr>
          <p:cNvPr id="534" name="Google Shape;534;p53"/>
          <p:cNvSpPr txBox="1"/>
          <p:nvPr/>
        </p:nvSpPr>
        <p:spPr>
          <a:xfrm>
            <a:off x="671900" y="5616275"/>
            <a:ext cx="6428700" cy="1323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I tried to appeal to the Spanish government to end the enslavement of the native peoples, but I was met with a lot of ambivalence as the crown was more concerned with the profitability of native labor than the morality of it.</a:t>
            </a:r>
            <a:endParaRPr b="1" sz="1200">
              <a:solidFill>
                <a:srgbClr val="E95C3D"/>
              </a:solidFill>
              <a:latin typeface="Inter"/>
              <a:ea typeface="Inter"/>
              <a:cs typeface="Inter"/>
              <a:sym typeface="Inter"/>
            </a:endParaRPr>
          </a:p>
        </p:txBody>
      </p:sp>
      <p:sp>
        <p:nvSpPr>
          <p:cNvPr id="535" name="Google Shape;535;p53"/>
          <p:cNvSpPr txBox="1"/>
          <p:nvPr/>
        </p:nvSpPr>
        <p:spPr>
          <a:xfrm>
            <a:off x="671900" y="7292675"/>
            <a:ext cx="6428700" cy="1779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I was actively involved in attempting to convert the native people to Christianity. During my time in New Spain, I witnessed how horrendously the indigenous people were treated, and I fought hard for them to be treated better and maintain their rights. I do view these people in a somewhat paternalistic manner, however; while I want to protect them, I do not see them as equal to me.</a:t>
            </a:r>
            <a:endParaRPr b="1" sz="1200">
              <a:solidFill>
                <a:srgbClr val="E95C3D"/>
              </a:solidFill>
              <a:latin typeface="Inter"/>
              <a:ea typeface="Inter"/>
              <a:cs typeface="Inter"/>
              <a:sym typeface="Inter"/>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9" name="Shape 539"/>
        <p:cNvGrpSpPr/>
        <p:nvPr/>
      </p:nvGrpSpPr>
      <p:grpSpPr>
        <a:xfrm>
          <a:off x="0" y="0"/>
          <a:ext cx="0" cy="0"/>
          <a:chOff x="0" y="0"/>
          <a:chExt cx="0" cy="0"/>
        </a:xfrm>
      </p:grpSpPr>
      <p:sp>
        <p:nvSpPr>
          <p:cNvPr id="540" name="Google Shape;540;p5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     Exploration Speed Dating Research (Exemplar)</a:t>
            </a:r>
            <a:endParaRPr sz="2400">
              <a:solidFill>
                <a:schemeClr val="dk1"/>
              </a:solidFill>
              <a:latin typeface="Halant"/>
              <a:ea typeface="Halant"/>
              <a:cs typeface="Halant"/>
              <a:sym typeface="Halant"/>
            </a:endParaRPr>
          </a:p>
        </p:txBody>
      </p:sp>
      <p:pic>
        <p:nvPicPr>
          <p:cNvPr id="541" name="Google Shape;541;p5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42" name="Google Shape;542;p5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43" name="Google Shape;543;p5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44" name="Google Shape;544;p54"/>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545" name="Google Shape;545;p54"/>
          <p:cNvSpPr txBox="1"/>
          <p:nvPr/>
        </p:nvSpPr>
        <p:spPr>
          <a:xfrm>
            <a:off x="594300" y="655288"/>
            <a:ext cx="6583800" cy="95031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Answer the following questions based on your research of your assigned historical figure.</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Name of Historical Figure: </a:t>
            </a:r>
            <a:r>
              <a:rPr b="1" lang="en" sz="1200">
                <a:solidFill>
                  <a:srgbClr val="E95C3D"/>
                </a:solidFill>
                <a:latin typeface="Inter"/>
                <a:ea typeface="Inter"/>
                <a:cs typeface="Inter"/>
                <a:sym typeface="Inter"/>
              </a:rPr>
              <a:t>Bartolomé de las Casas</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rgbClr val="FF0000"/>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Who is the author of your primary source (below) and why is that significant to our understanding of your historical figure’s perspective?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How does history view you?</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546" name="Google Shape;546;p54"/>
          <p:cNvSpPr txBox="1"/>
          <p:nvPr/>
        </p:nvSpPr>
        <p:spPr>
          <a:xfrm>
            <a:off x="671900" y="2263475"/>
            <a:ext cx="6428700" cy="1779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primary source is written by myself, so the reader can best understand my own perspective about the treatment of native populations.</a:t>
            </a:r>
            <a:endParaRPr b="1" sz="1200">
              <a:solidFill>
                <a:srgbClr val="E95C3D"/>
              </a:solidFill>
              <a:latin typeface="Inter"/>
              <a:ea typeface="Inter"/>
              <a:cs typeface="Inter"/>
              <a:sym typeface="Inter"/>
            </a:endParaRPr>
          </a:p>
        </p:txBody>
      </p:sp>
      <p:sp>
        <p:nvSpPr>
          <p:cNvPr id="547" name="Google Shape;547;p54"/>
          <p:cNvSpPr txBox="1"/>
          <p:nvPr/>
        </p:nvSpPr>
        <p:spPr>
          <a:xfrm>
            <a:off x="671900" y="4397075"/>
            <a:ext cx="6428700" cy="2108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Historians view me as a protector of the native people and a hero. Although some historians recognize my </a:t>
            </a:r>
            <a:r>
              <a:rPr b="1" lang="en" sz="1200">
                <a:solidFill>
                  <a:srgbClr val="E95C3D"/>
                </a:solidFill>
                <a:latin typeface="Inter"/>
                <a:ea typeface="Inter"/>
                <a:cs typeface="Inter"/>
                <a:sym typeface="Inter"/>
              </a:rPr>
              <a:t>paternalistic</a:t>
            </a:r>
            <a:r>
              <a:rPr b="1" lang="en" sz="1200">
                <a:solidFill>
                  <a:srgbClr val="E95C3D"/>
                </a:solidFill>
                <a:latin typeface="Inter"/>
                <a:ea typeface="Inter"/>
                <a:cs typeface="Inter"/>
                <a:sym typeface="Inter"/>
              </a:rPr>
              <a:t> views, overall my efforts to protect the native people are well </a:t>
            </a:r>
            <a:r>
              <a:rPr b="1" lang="en" sz="1200">
                <a:solidFill>
                  <a:srgbClr val="E95C3D"/>
                </a:solidFill>
                <a:latin typeface="Inter"/>
                <a:ea typeface="Inter"/>
                <a:cs typeface="Inter"/>
                <a:sym typeface="Inter"/>
              </a:rPr>
              <a:t>respected</a:t>
            </a:r>
            <a:r>
              <a:rPr b="1" lang="en" sz="1200">
                <a:solidFill>
                  <a:srgbClr val="E95C3D"/>
                </a:solidFill>
                <a:latin typeface="Inter"/>
                <a:ea typeface="Inter"/>
                <a:cs typeface="Inter"/>
                <a:sym typeface="Inter"/>
              </a:rPr>
              <a:t> and my documentation of the conquest and colonization of New Spain give historians some of the </a:t>
            </a:r>
            <a:r>
              <a:rPr b="1" lang="en" sz="1200">
                <a:solidFill>
                  <a:srgbClr val="E95C3D"/>
                </a:solidFill>
                <a:latin typeface="Inter"/>
                <a:ea typeface="Inter"/>
                <a:cs typeface="Inter"/>
                <a:sym typeface="Inter"/>
              </a:rPr>
              <a:t>best</a:t>
            </a:r>
            <a:r>
              <a:rPr b="1" lang="en" sz="1200">
                <a:solidFill>
                  <a:srgbClr val="E95C3D"/>
                </a:solidFill>
                <a:latin typeface="Inter"/>
                <a:ea typeface="Inter"/>
                <a:cs typeface="Inter"/>
                <a:sym typeface="Inter"/>
              </a:rPr>
              <a:t> insights to the true conditions the natives faced.</a:t>
            </a:r>
            <a:endParaRPr b="1" sz="1200">
              <a:solidFill>
                <a:srgbClr val="E95C3D"/>
              </a:solidFill>
              <a:latin typeface="Inter"/>
              <a:ea typeface="Inter"/>
              <a:cs typeface="Inter"/>
              <a:sym typeface="Inter"/>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51" name="Shape 551"/>
        <p:cNvGrpSpPr/>
        <p:nvPr/>
      </p:nvGrpSpPr>
      <p:grpSpPr>
        <a:xfrm>
          <a:off x="0" y="0"/>
          <a:ext cx="0" cy="0"/>
          <a:chOff x="0" y="0"/>
          <a:chExt cx="0" cy="0"/>
        </a:xfrm>
      </p:grpSpPr>
      <p:sp>
        <p:nvSpPr>
          <p:cNvPr id="552" name="Google Shape;552;p5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Primary Source (las Casas Exemplar)</a:t>
            </a:r>
            <a:endParaRPr sz="1500"/>
          </a:p>
        </p:txBody>
      </p:sp>
      <p:graphicFrame>
        <p:nvGraphicFramePr>
          <p:cNvPr id="553" name="Google Shape;553;p55"/>
          <p:cNvGraphicFramePr/>
          <p:nvPr/>
        </p:nvGraphicFramePr>
        <p:xfrm>
          <a:off x="472467" y="913602"/>
          <a:ext cx="3000000" cy="3000000"/>
        </p:xfrm>
        <a:graphic>
          <a:graphicData uri="http://schemas.openxmlformats.org/drawingml/2006/table">
            <a:tbl>
              <a:tblPr>
                <a:noFill/>
                <a:tableStyleId>{26DF7612-F71F-4D85-A540-86444A1270C5}</a:tableStyleId>
              </a:tblPr>
              <a:tblGrid>
                <a:gridCol w="2043725"/>
                <a:gridCol w="2510200"/>
                <a:gridCol w="2276975"/>
              </a:tblGrid>
              <a:tr h="294540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T</a:t>
                      </a:r>
                      <a:r>
                        <a:rPr lang="en" sz="1500">
                          <a:latin typeface="Plus Jakarta Sans"/>
                          <a:ea typeface="Plus Jakarta Sans"/>
                          <a:cs typeface="Plus Jakarta Sans"/>
                          <a:sym typeface="Plus Jakarta Sans"/>
                        </a:rPr>
                        <a:t> (Target Audience)</a:t>
                      </a:r>
                      <a:endParaRPr sz="1300">
                        <a:latin typeface="Plus Jakarta Sans"/>
                        <a:ea typeface="Plus Jakarta Sans"/>
                        <a:cs typeface="Plus Jakarta Sans"/>
                        <a:sym typeface="Plus Jakarta Sans"/>
                      </a:endParaRPr>
                    </a:p>
                    <a:p>
                      <a:pPr indent="0" lvl="0" marL="0" rtl="0" algn="l">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The target audience for this source was other Spaniards and the Spanish crown.</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Whose voice or perspective is not shared in this document?</a:t>
                      </a:r>
                      <a:endParaRPr sz="1300">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We do not get to understand the perspective of the indigenous population.</a:t>
                      </a:r>
                      <a:endParaRPr b="1" sz="1300">
                        <a:solidFill>
                          <a:srgbClr val="E95C3D"/>
                        </a:solidFill>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When was this document created and/or circulated? Who wrote it?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Bartolomé de las Casas</a:t>
                      </a:r>
                      <a:r>
                        <a:rPr b="1" lang="en" sz="1000">
                          <a:solidFill>
                            <a:srgbClr val="E95C3D"/>
                          </a:solidFill>
                          <a:latin typeface="Inter"/>
                          <a:ea typeface="Inter"/>
                          <a:cs typeface="Inter"/>
                          <a:sym typeface="Inter"/>
                        </a:rPr>
                        <a:t> wrote this in 1542.</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rgbClr val="FF0000"/>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events were occurring during the time this document was written?</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Spain had a stronghold in the Americas, and they had established the encomienda system which in part forced indigenous people to work for the Spanish as slaves.</a:t>
                      </a:r>
                      <a:endParaRPr b="1" sz="1000">
                        <a:solidFill>
                          <a:srgbClr val="E95C3D"/>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To appeal to the Spanish crown to stop the abuse of the native people by calling on their loyalty and </a:t>
                      </a:r>
                      <a:r>
                        <a:rPr b="1" lang="en" sz="1000">
                          <a:solidFill>
                            <a:srgbClr val="E95C3D"/>
                          </a:solidFill>
                          <a:latin typeface="Inter"/>
                          <a:ea typeface="Inter"/>
                          <a:cs typeface="Inter"/>
                          <a:sym typeface="Inter"/>
                        </a:rPr>
                        <a:t>devotion</a:t>
                      </a:r>
                      <a:r>
                        <a:rPr b="1" lang="en" sz="1000">
                          <a:solidFill>
                            <a:srgbClr val="E95C3D"/>
                          </a:solidFill>
                          <a:latin typeface="Inter"/>
                          <a:ea typeface="Inter"/>
                          <a:cs typeface="Inter"/>
                          <a:sym typeface="Inter"/>
                        </a:rPr>
                        <a:t> to Christian values.</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De las Casas discusses how the Indians never did anything to start a conflict unless first initiated by the Spanish.</a:t>
                      </a:r>
                      <a:endParaRPr b="1" sz="1000">
                        <a:solidFill>
                          <a:srgbClr val="E95C3D"/>
                        </a:solidFill>
                        <a:latin typeface="Inter"/>
                        <a:ea typeface="Inter"/>
                        <a:cs typeface="Inter"/>
                        <a:sym typeface="Inter"/>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879375">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500">
                        <a:latin typeface="Plus Jakarta Sans"/>
                        <a:ea typeface="Plus Jakarta Sans"/>
                        <a:cs typeface="Plus Jakarta Sans"/>
                        <a:sym typeface="Plus Jakarta Sans"/>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K</a:t>
                      </a:r>
                      <a:r>
                        <a:rPr lang="en" sz="1500">
                          <a:latin typeface="Plus Jakarta Sans"/>
                          <a:ea typeface="Plus Jakarta Sans"/>
                          <a:cs typeface="Plus Jakarta Sans"/>
                          <a:sym typeface="Plus Jakarta Sans"/>
                        </a:rPr>
                        <a:t> (</a:t>
                      </a:r>
                      <a:r>
                        <a:rPr lang="en" sz="1500">
                          <a:latin typeface="Plus Jakarta Sans"/>
                          <a:ea typeface="Plus Jakarta Sans"/>
                          <a:cs typeface="Plus Jakarta Sans"/>
                          <a:sym typeface="Plus Jakarta Sans"/>
                        </a:rPr>
                        <a:t>Key</a:t>
                      </a:r>
                      <a:r>
                        <a:rPr lang="en" sz="1500">
                          <a:latin typeface="Plus Jakarta Sans"/>
                          <a:ea typeface="Plus Jakarta Sans"/>
                          <a:cs typeface="Plus Jakarta Sans"/>
                          <a:sym typeface="Plus Jakarta Sans"/>
                        </a:rPr>
                        <a:t> Perspective)</a:t>
                      </a:r>
                      <a:endParaRPr sz="1500">
                        <a:latin typeface="Plus Jakarta Sans"/>
                        <a:ea typeface="Plus Jakarta Sans"/>
                        <a:cs typeface="Plus Jakarta Sans"/>
                        <a:sym typeface="Plus Jakarta Sans"/>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The author is a missionary and he is guided by his Christian beliefs. He also spent lots of time with the indigenous people in ways that other Europeans did not while he was attempting to convert them to Catholicism. He does view them with a sense of paternalism but feels like it is his </a:t>
                      </a:r>
                      <a:r>
                        <a:rPr b="1" lang="en" sz="1000">
                          <a:solidFill>
                            <a:srgbClr val="E95C3D"/>
                          </a:solidFill>
                          <a:latin typeface="Inter"/>
                          <a:ea typeface="Inter"/>
                          <a:cs typeface="Inter"/>
                          <a:sym typeface="Inter"/>
                        </a:rPr>
                        <a:t>duty</a:t>
                      </a:r>
                      <a:r>
                        <a:rPr b="1" lang="en" sz="1000">
                          <a:solidFill>
                            <a:srgbClr val="E95C3D"/>
                          </a:solidFill>
                          <a:latin typeface="Inter"/>
                          <a:ea typeface="Inter"/>
                          <a:cs typeface="Inter"/>
                          <a:sym typeface="Inter"/>
                        </a:rPr>
                        <a:t> to protect them.</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during this time period?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The missionaries were known for spending large </a:t>
                      </a:r>
                      <a:r>
                        <a:rPr b="1" lang="en" sz="1000">
                          <a:solidFill>
                            <a:srgbClr val="E95C3D"/>
                          </a:solidFill>
                          <a:latin typeface="Inter"/>
                          <a:ea typeface="Inter"/>
                          <a:cs typeface="Inter"/>
                          <a:sym typeface="Inter"/>
                        </a:rPr>
                        <a:t>amounts</a:t>
                      </a:r>
                      <a:r>
                        <a:rPr b="1" lang="en" sz="1000">
                          <a:solidFill>
                            <a:srgbClr val="E95C3D"/>
                          </a:solidFill>
                          <a:latin typeface="Inter"/>
                          <a:ea typeface="Inter"/>
                          <a:cs typeface="Inter"/>
                          <a:sym typeface="Inter"/>
                        </a:rPr>
                        <a:t> of time </a:t>
                      </a:r>
                      <a:r>
                        <a:rPr b="1" lang="en" sz="1000">
                          <a:solidFill>
                            <a:srgbClr val="E95C3D"/>
                          </a:solidFill>
                          <a:latin typeface="Inter"/>
                          <a:ea typeface="Inter"/>
                          <a:cs typeface="Inter"/>
                          <a:sym typeface="Inter"/>
                        </a:rPr>
                        <a:t>with</a:t>
                      </a:r>
                      <a:r>
                        <a:rPr b="1" lang="en" sz="1000">
                          <a:solidFill>
                            <a:srgbClr val="E95C3D"/>
                          </a:solidFill>
                          <a:latin typeface="Inter"/>
                          <a:ea typeface="Inter"/>
                          <a:cs typeface="Inter"/>
                          <a:sym typeface="Inter"/>
                        </a:rPr>
                        <a:t> the native American people, and doing things such as learning their language and customs to build better relationships with them to help with the conversion process. This made many of them actively fight for better treatment of the indigenous people.</a:t>
                      </a:r>
                      <a:endParaRPr b="1" sz="1000">
                        <a:solidFill>
                          <a:srgbClr val="E95C3D"/>
                        </a:solidFill>
                        <a:latin typeface="Inter"/>
                        <a:ea typeface="Inter"/>
                        <a:cs typeface="Inter"/>
                        <a:sym typeface="Inter"/>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498150">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document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This is significant because it provides insights to the </a:t>
                      </a:r>
                      <a:r>
                        <a:rPr b="1" lang="en" sz="1000">
                          <a:solidFill>
                            <a:srgbClr val="E95C3D"/>
                          </a:solidFill>
                          <a:latin typeface="Inter"/>
                          <a:ea typeface="Inter"/>
                          <a:cs typeface="Inter"/>
                          <a:sym typeface="Inter"/>
                        </a:rPr>
                        <a:t>unjust</a:t>
                      </a:r>
                      <a:r>
                        <a:rPr b="1" lang="en" sz="1000">
                          <a:solidFill>
                            <a:srgbClr val="E95C3D"/>
                          </a:solidFill>
                          <a:latin typeface="Inter"/>
                          <a:ea typeface="Inter"/>
                          <a:cs typeface="Inter"/>
                          <a:sym typeface="Inter"/>
                        </a:rPr>
                        <a:t> treatment of the indigenous population through the perspective of a European. This is a source that likely gives us the most accurate portrayal of the plight of the native Americans considering most sources are from Europeans who do not empathize with the natives. It also demonstrates how the Christian faith was not always at the forefront of the European expeditions- sometimes, it was justification for cruel treatment that led to wealth instead.</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latin typeface="Inter"/>
                          <a:ea typeface="Inter"/>
                          <a:cs typeface="Inter"/>
                          <a:sym typeface="Inter"/>
                        </a:rPr>
                        <a:t>2. Provide one quote from the document that demonstrates why it might be considered historically significant. Explain your reasoning.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“I</a:t>
                      </a:r>
                      <a:r>
                        <a:rPr b="1" lang="en" sz="1000">
                          <a:solidFill>
                            <a:srgbClr val="E95C3D"/>
                          </a:solidFill>
                          <a:latin typeface="Inter"/>
                          <a:ea typeface="Inter"/>
                          <a:cs typeface="Inter"/>
                          <a:sym typeface="Inter"/>
                        </a:rPr>
                        <a:t>t should be kept in mind that their insatiable greed and ambition, the greatest ever seen in the world, is the cause of their villanies.  And also, those lands are so rich and felicitous, the native peoples so meek and patient, so easy to subject, that our Spaniards have no more consideration for them than beasts.”- This shows that the Europeans were more focused on wealth than spreading Christianity. It also shows that while las Casas fights for the indigenous people, he sees them as inferior and needing protection. </a:t>
                      </a:r>
                      <a:endParaRPr b="1" sz="1000">
                        <a:solidFill>
                          <a:srgbClr val="E95C3D"/>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554" name="Google Shape;554;p55"/>
          <p:cNvGraphicFramePr/>
          <p:nvPr/>
        </p:nvGraphicFramePr>
        <p:xfrm>
          <a:off x="561691" y="4862067"/>
          <a:ext cx="3000000" cy="3000000"/>
        </p:xfrm>
        <a:graphic>
          <a:graphicData uri="http://schemas.openxmlformats.org/drawingml/2006/table">
            <a:tbl>
              <a:tblPr>
                <a:noFill/>
                <a:tableStyleId>{26DF7612-F71F-4D85-A540-86444A1270C5}</a:tableStyleId>
              </a:tblPr>
              <a:tblGrid>
                <a:gridCol w="1839725"/>
              </a:tblGrid>
              <a:tr h="608075">
                <a:tc>
                  <a:txBody>
                    <a:bodyPr/>
                    <a:lstStyle/>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Expatriate</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Merits</a:t>
                      </a:r>
                      <a:endParaRPr b="1" sz="1000">
                        <a:solidFill>
                          <a:srgbClr val="E95C3D"/>
                        </a:solidFill>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Felicitous</a:t>
                      </a:r>
                      <a:endParaRPr b="1" sz="1000">
                        <a:solidFill>
                          <a:srgbClr val="E95C3D"/>
                        </a:solidFill>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555" name="Google Shape;555;p5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556" name="Google Shape;556;p5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57" name="Google Shape;557;p5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61" name="Shape 561"/>
        <p:cNvGrpSpPr/>
        <p:nvPr/>
      </p:nvGrpSpPr>
      <p:grpSpPr>
        <a:xfrm>
          <a:off x="0" y="0"/>
          <a:ext cx="0" cy="0"/>
          <a:chOff x="0" y="0"/>
          <a:chExt cx="0" cy="0"/>
        </a:xfrm>
      </p:grpSpPr>
      <p:sp>
        <p:nvSpPr>
          <p:cNvPr id="562" name="Google Shape;562;p5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     Exploration Speed Dating Research (Exemplar)</a:t>
            </a:r>
            <a:endParaRPr sz="2400">
              <a:solidFill>
                <a:schemeClr val="dk1"/>
              </a:solidFill>
              <a:latin typeface="Halant"/>
              <a:ea typeface="Halant"/>
              <a:cs typeface="Halant"/>
              <a:sym typeface="Halant"/>
            </a:endParaRPr>
          </a:p>
        </p:txBody>
      </p:sp>
      <p:pic>
        <p:nvPicPr>
          <p:cNvPr id="563" name="Google Shape;563;p5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64" name="Google Shape;564;p5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5" name="Google Shape;565;p5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66" name="Google Shape;566;p5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567" name="Google Shape;567;p56"/>
          <p:cNvSpPr txBox="1"/>
          <p:nvPr/>
        </p:nvSpPr>
        <p:spPr>
          <a:xfrm>
            <a:off x="594300" y="655288"/>
            <a:ext cx="6583800" cy="116274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Answer the following questions based on your research of your assigned historical figure.</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Name of Historical Figure: </a:t>
            </a:r>
            <a:r>
              <a:rPr b="1" lang="en" sz="1200">
                <a:solidFill>
                  <a:srgbClr val="E95C3D"/>
                </a:solidFill>
                <a:latin typeface="Inter"/>
                <a:ea typeface="Inter"/>
                <a:cs typeface="Inter"/>
                <a:sym typeface="Inter"/>
              </a:rPr>
              <a:t>La Malinche</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Where are you from?</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What is your occupation/position in society?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What is your most important contribution to history?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What obstacles did you face?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How did you interact with foreign people?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568" name="Google Shape;568;p56"/>
          <p:cNvSpPr txBox="1"/>
          <p:nvPr/>
        </p:nvSpPr>
        <p:spPr>
          <a:xfrm>
            <a:off x="671900" y="2034875"/>
            <a:ext cx="6428700" cy="492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Mesoamerica (Aztecs)</a:t>
            </a:r>
            <a:endParaRPr b="1" sz="1200">
              <a:solidFill>
                <a:srgbClr val="E95C3D"/>
              </a:solidFill>
              <a:latin typeface="Inter"/>
              <a:ea typeface="Inter"/>
              <a:cs typeface="Inter"/>
              <a:sym typeface="Inter"/>
            </a:endParaRPr>
          </a:p>
        </p:txBody>
      </p:sp>
      <p:sp>
        <p:nvSpPr>
          <p:cNvPr id="569" name="Google Shape;569;p56"/>
          <p:cNvSpPr txBox="1"/>
          <p:nvPr/>
        </p:nvSpPr>
        <p:spPr>
          <a:xfrm>
            <a:off x="671850" y="2862000"/>
            <a:ext cx="6428700" cy="783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I am an enslaved woman who became </a:t>
            </a:r>
            <a:r>
              <a:rPr b="1" lang="en" sz="1200">
                <a:solidFill>
                  <a:srgbClr val="E95C3D"/>
                </a:solidFill>
                <a:latin typeface="Inter"/>
                <a:ea typeface="Inter"/>
                <a:cs typeface="Inter"/>
                <a:sym typeface="Inter"/>
              </a:rPr>
              <a:t>Cortés</a:t>
            </a:r>
            <a:r>
              <a:rPr b="1" lang="en" sz="1200">
                <a:solidFill>
                  <a:srgbClr val="E95C3D"/>
                </a:solidFill>
                <a:latin typeface="Inter"/>
                <a:ea typeface="Inter"/>
                <a:cs typeface="Inter"/>
                <a:sym typeface="Inter"/>
              </a:rPr>
              <a:t>’ </a:t>
            </a:r>
            <a:r>
              <a:rPr b="1" lang="en" sz="1200">
                <a:solidFill>
                  <a:srgbClr val="E95C3D"/>
                </a:solidFill>
                <a:latin typeface="Inter"/>
                <a:ea typeface="Inter"/>
                <a:cs typeface="Inter"/>
                <a:sym typeface="Inter"/>
              </a:rPr>
              <a:t>interpreter.</a:t>
            </a:r>
            <a:endParaRPr b="1" sz="1200">
              <a:solidFill>
                <a:srgbClr val="E95C3D"/>
              </a:solidFill>
              <a:latin typeface="Inter"/>
              <a:ea typeface="Inter"/>
              <a:cs typeface="Inter"/>
              <a:sym typeface="Inter"/>
            </a:endParaRPr>
          </a:p>
        </p:txBody>
      </p:sp>
      <p:sp>
        <p:nvSpPr>
          <p:cNvPr id="570" name="Google Shape;570;p56"/>
          <p:cNvSpPr txBox="1"/>
          <p:nvPr/>
        </p:nvSpPr>
        <p:spPr>
          <a:xfrm>
            <a:off x="671900" y="4168475"/>
            <a:ext cx="6428700" cy="109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I am most well known for being </a:t>
            </a:r>
            <a:r>
              <a:rPr b="1" lang="en" sz="1200">
                <a:solidFill>
                  <a:srgbClr val="E95C3D"/>
                </a:solidFill>
                <a:latin typeface="Inter"/>
                <a:ea typeface="Inter"/>
                <a:cs typeface="Inter"/>
                <a:sym typeface="Inter"/>
              </a:rPr>
              <a:t>Hernán</a:t>
            </a:r>
            <a:r>
              <a:rPr b="1" lang="en" sz="1200">
                <a:solidFill>
                  <a:srgbClr val="E95C3D"/>
                </a:solidFill>
                <a:latin typeface="Inter"/>
                <a:ea typeface="Inter"/>
                <a:cs typeface="Inter"/>
                <a:sym typeface="Inter"/>
              </a:rPr>
              <a:t> </a:t>
            </a:r>
            <a:r>
              <a:rPr b="1" lang="en" sz="1200">
                <a:solidFill>
                  <a:srgbClr val="E95C3D"/>
                </a:solidFill>
                <a:latin typeface="Inter"/>
                <a:ea typeface="Inter"/>
                <a:cs typeface="Inter"/>
                <a:sym typeface="Inter"/>
              </a:rPr>
              <a:t>Cortés</a:t>
            </a:r>
            <a:r>
              <a:rPr b="1" lang="en" sz="1200">
                <a:solidFill>
                  <a:srgbClr val="E95C3D"/>
                </a:solidFill>
                <a:latin typeface="Inter"/>
                <a:ea typeface="Inter"/>
                <a:cs typeface="Inter"/>
                <a:sym typeface="Inter"/>
              </a:rPr>
              <a:t>’ interpreter and helping him in his conquest of the Aztecs.</a:t>
            </a:r>
            <a:endParaRPr b="1" sz="1200">
              <a:solidFill>
                <a:srgbClr val="E95C3D"/>
              </a:solidFill>
              <a:latin typeface="Inter"/>
              <a:ea typeface="Inter"/>
              <a:cs typeface="Inter"/>
              <a:sym typeface="Inter"/>
            </a:endParaRPr>
          </a:p>
        </p:txBody>
      </p:sp>
      <p:sp>
        <p:nvSpPr>
          <p:cNvPr id="571" name="Google Shape;571;p56"/>
          <p:cNvSpPr txBox="1"/>
          <p:nvPr/>
        </p:nvSpPr>
        <p:spPr>
          <a:xfrm>
            <a:off x="671900" y="5616275"/>
            <a:ext cx="6428700" cy="1323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I had to figure out how to navigate working with the Spanish and essentially being sold to </a:t>
            </a:r>
            <a:r>
              <a:rPr b="1" lang="en" sz="1200">
                <a:solidFill>
                  <a:srgbClr val="E95C3D"/>
                </a:solidFill>
                <a:latin typeface="Inter"/>
                <a:ea typeface="Inter"/>
                <a:cs typeface="Inter"/>
                <a:sym typeface="Inter"/>
              </a:rPr>
              <a:t>Cortés</a:t>
            </a:r>
            <a:r>
              <a:rPr b="1" lang="en" sz="1200">
                <a:solidFill>
                  <a:srgbClr val="E95C3D"/>
                </a:solidFill>
                <a:latin typeface="Inter"/>
                <a:ea typeface="Inter"/>
                <a:cs typeface="Inter"/>
                <a:sym typeface="Inter"/>
              </a:rPr>
              <a:t>. It was also likely hard for me to figure out how to help the Spanish while not feeling like I was betraying my own people.</a:t>
            </a:r>
            <a:endParaRPr b="1" sz="1200">
              <a:solidFill>
                <a:srgbClr val="E95C3D"/>
              </a:solidFill>
              <a:latin typeface="Inter"/>
              <a:ea typeface="Inter"/>
              <a:cs typeface="Inter"/>
              <a:sym typeface="Inter"/>
            </a:endParaRPr>
          </a:p>
        </p:txBody>
      </p:sp>
      <p:sp>
        <p:nvSpPr>
          <p:cNvPr id="572" name="Google Shape;572;p56"/>
          <p:cNvSpPr txBox="1"/>
          <p:nvPr/>
        </p:nvSpPr>
        <p:spPr>
          <a:xfrm>
            <a:off x="671900" y="7292675"/>
            <a:ext cx="6428700" cy="1779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I helped the Spanish by acting as a translator and guiding them through unfamiliar terrain. However, there are mixed views about how </a:t>
            </a:r>
            <a:r>
              <a:rPr b="1" lang="en" sz="1200">
                <a:solidFill>
                  <a:srgbClr val="E95C3D"/>
                </a:solidFill>
                <a:latin typeface="Inter"/>
                <a:ea typeface="Inter"/>
                <a:cs typeface="Inter"/>
                <a:sym typeface="Inter"/>
              </a:rPr>
              <a:t>much</a:t>
            </a:r>
            <a:r>
              <a:rPr b="1" lang="en" sz="1200">
                <a:solidFill>
                  <a:srgbClr val="E95C3D"/>
                </a:solidFill>
                <a:latin typeface="Inter"/>
                <a:ea typeface="Inter"/>
                <a:cs typeface="Inter"/>
                <a:sym typeface="Inter"/>
              </a:rPr>
              <a:t> I did of my own free will.</a:t>
            </a:r>
            <a:endParaRPr b="1" sz="1200">
              <a:solidFill>
                <a:srgbClr val="E95C3D"/>
              </a:solidFill>
              <a:latin typeface="Inter"/>
              <a:ea typeface="Inter"/>
              <a:cs typeface="Inter"/>
              <a:sym typeface="Inter"/>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76" name="Shape 576"/>
        <p:cNvGrpSpPr/>
        <p:nvPr/>
      </p:nvGrpSpPr>
      <p:grpSpPr>
        <a:xfrm>
          <a:off x="0" y="0"/>
          <a:ext cx="0" cy="0"/>
          <a:chOff x="0" y="0"/>
          <a:chExt cx="0" cy="0"/>
        </a:xfrm>
      </p:grpSpPr>
      <p:sp>
        <p:nvSpPr>
          <p:cNvPr id="577" name="Google Shape;577;p5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     Exploration Speed Dating Research (Exemplar)</a:t>
            </a:r>
            <a:endParaRPr sz="2400">
              <a:solidFill>
                <a:schemeClr val="dk1"/>
              </a:solidFill>
              <a:latin typeface="Halant"/>
              <a:ea typeface="Halant"/>
              <a:cs typeface="Halant"/>
              <a:sym typeface="Halant"/>
            </a:endParaRPr>
          </a:p>
        </p:txBody>
      </p:sp>
      <p:pic>
        <p:nvPicPr>
          <p:cNvPr id="578" name="Google Shape;578;p5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79" name="Google Shape;579;p5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80" name="Google Shape;580;p5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1" name="Google Shape;581;p5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582" name="Google Shape;582;p57"/>
          <p:cNvSpPr txBox="1"/>
          <p:nvPr/>
        </p:nvSpPr>
        <p:spPr>
          <a:xfrm>
            <a:off x="594300" y="655288"/>
            <a:ext cx="6583800" cy="95031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Answer the following questions based on your research of your assigned historical figure.</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Name of Historical Figure: </a:t>
            </a:r>
            <a:r>
              <a:rPr b="1" lang="en" sz="1200">
                <a:solidFill>
                  <a:srgbClr val="E95C3D"/>
                </a:solidFill>
                <a:latin typeface="Inter"/>
                <a:ea typeface="Inter"/>
                <a:cs typeface="Inter"/>
                <a:sym typeface="Inter"/>
              </a:rPr>
              <a:t>La Malinche</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rgbClr val="FF0000"/>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Who is the author of your primary source (below) and why is that significant to our understanding of your historical figure’s perspective?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How does history view you?</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583" name="Google Shape;583;p57"/>
          <p:cNvSpPr txBox="1"/>
          <p:nvPr/>
        </p:nvSpPr>
        <p:spPr>
          <a:xfrm>
            <a:off x="671900" y="2263475"/>
            <a:ext cx="6428700" cy="1779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There are no written records from me, so history will never understand my point of view. However, this document gives a glimpse into how the Spanish wanted me to be seen, namely as a Christian and an asset to them that did not push back in any way.</a:t>
            </a:r>
            <a:endParaRPr b="1" sz="1200">
              <a:solidFill>
                <a:srgbClr val="E95C3D"/>
              </a:solidFill>
              <a:latin typeface="Inter"/>
              <a:ea typeface="Inter"/>
              <a:cs typeface="Inter"/>
              <a:sym typeface="Inter"/>
            </a:endParaRPr>
          </a:p>
        </p:txBody>
      </p:sp>
      <p:sp>
        <p:nvSpPr>
          <p:cNvPr id="584" name="Google Shape;584;p57"/>
          <p:cNvSpPr txBox="1"/>
          <p:nvPr/>
        </p:nvSpPr>
        <p:spPr>
          <a:xfrm>
            <a:off x="671900" y="4397075"/>
            <a:ext cx="6428700" cy="2108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History sees me as contradictory. They see me as a translator, but they also see me as someone who was forced into an impossible position working with </a:t>
            </a:r>
            <a:r>
              <a:rPr b="1" lang="en" sz="1200">
                <a:solidFill>
                  <a:srgbClr val="E95C3D"/>
                </a:solidFill>
                <a:latin typeface="Inter"/>
                <a:ea typeface="Inter"/>
                <a:cs typeface="Inter"/>
                <a:sym typeface="Inter"/>
              </a:rPr>
              <a:t>Cortés</a:t>
            </a:r>
            <a:r>
              <a:rPr b="1" lang="en" sz="1200">
                <a:solidFill>
                  <a:srgbClr val="E95C3D"/>
                </a:solidFill>
                <a:latin typeface="Inter"/>
                <a:ea typeface="Inter"/>
                <a:cs typeface="Inter"/>
                <a:sym typeface="Inter"/>
              </a:rPr>
              <a:t>. Some even view me as a traitor for helping </a:t>
            </a:r>
            <a:r>
              <a:rPr b="1" lang="en" sz="1200">
                <a:solidFill>
                  <a:srgbClr val="E95C3D"/>
                </a:solidFill>
                <a:latin typeface="Inter"/>
                <a:ea typeface="Inter"/>
                <a:cs typeface="Inter"/>
                <a:sym typeface="Inter"/>
              </a:rPr>
              <a:t>Cortés</a:t>
            </a:r>
            <a:r>
              <a:rPr b="1" lang="en" sz="1200">
                <a:solidFill>
                  <a:srgbClr val="E95C3D"/>
                </a:solidFill>
                <a:latin typeface="Inter"/>
                <a:ea typeface="Inter"/>
                <a:cs typeface="Inter"/>
                <a:sym typeface="Inter"/>
              </a:rPr>
              <a:t> take over my own people.</a:t>
            </a:r>
            <a:endParaRPr b="1" sz="1200">
              <a:solidFill>
                <a:srgbClr val="E95C3D"/>
              </a:solidFill>
              <a:latin typeface="Inter"/>
              <a:ea typeface="Inter"/>
              <a:cs typeface="Inter"/>
              <a:sym typeface="Inter"/>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88" name="Shape 588"/>
        <p:cNvGrpSpPr/>
        <p:nvPr/>
      </p:nvGrpSpPr>
      <p:grpSpPr>
        <a:xfrm>
          <a:off x="0" y="0"/>
          <a:ext cx="0" cy="0"/>
          <a:chOff x="0" y="0"/>
          <a:chExt cx="0" cy="0"/>
        </a:xfrm>
      </p:grpSpPr>
      <p:sp>
        <p:nvSpPr>
          <p:cNvPr id="589" name="Google Shape;589;p5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Primary Source (La Malinche Exemplar)</a:t>
            </a:r>
            <a:endParaRPr sz="1500"/>
          </a:p>
        </p:txBody>
      </p:sp>
      <p:graphicFrame>
        <p:nvGraphicFramePr>
          <p:cNvPr id="590" name="Google Shape;590;p58"/>
          <p:cNvGraphicFramePr/>
          <p:nvPr/>
        </p:nvGraphicFramePr>
        <p:xfrm>
          <a:off x="472467" y="913602"/>
          <a:ext cx="3000000" cy="3000000"/>
        </p:xfrm>
        <a:graphic>
          <a:graphicData uri="http://schemas.openxmlformats.org/drawingml/2006/table">
            <a:tbl>
              <a:tblPr>
                <a:noFill/>
                <a:tableStyleId>{26DF7612-F71F-4D85-A540-86444A1270C5}</a:tableStyleId>
              </a:tblPr>
              <a:tblGrid>
                <a:gridCol w="2043725"/>
                <a:gridCol w="2510200"/>
                <a:gridCol w="2276975"/>
              </a:tblGrid>
              <a:tr h="2838975">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T</a:t>
                      </a:r>
                      <a:r>
                        <a:rPr lang="en" sz="1500">
                          <a:latin typeface="Plus Jakarta Sans"/>
                          <a:ea typeface="Plus Jakarta Sans"/>
                          <a:cs typeface="Plus Jakarta Sans"/>
                          <a:sym typeface="Plus Jakarta Sans"/>
                        </a:rPr>
                        <a:t> (Target Audience)</a:t>
                      </a:r>
                      <a:endParaRPr sz="1300">
                        <a:latin typeface="Plus Jakarta Sans"/>
                        <a:ea typeface="Plus Jakarta Sans"/>
                        <a:cs typeface="Plus Jakarta Sans"/>
                        <a:sym typeface="Plus Jakarta Sans"/>
                      </a:endParaRPr>
                    </a:p>
                    <a:p>
                      <a:pPr indent="0" lvl="0" marL="0" rtl="0" algn="l">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The target audience for this source was other Spaniards and the Spanish crown.</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Whose voice or perspective is not shared in this document?</a:t>
                      </a:r>
                      <a:endParaRPr sz="1300">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We do not get to understand the perspective of the indigenous population- in this case, in particular La Malinche herself.</a:t>
                      </a:r>
                      <a:endParaRPr b="1" sz="1300">
                        <a:solidFill>
                          <a:srgbClr val="E95C3D"/>
                        </a:solidFill>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When was this document created and/or circulated? Who wrote it?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Bernal Díaz del Castillo</a:t>
                      </a:r>
                      <a:r>
                        <a:rPr b="1" lang="en" sz="1000">
                          <a:solidFill>
                            <a:srgbClr val="E95C3D"/>
                          </a:solidFill>
                          <a:latin typeface="Inter"/>
                          <a:ea typeface="Inter"/>
                          <a:cs typeface="Inter"/>
                          <a:sym typeface="Inter"/>
                        </a:rPr>
                        <a:t> wrote this in 1523.</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rgbClr val="FF0000"/>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events were occurring during the time this document was written?</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Spain had a stronghold in the Americas, and </a:t>
                      </a:r>
                      <a:r>
                        <a:rPr b="1" lang="en" sz="1000">
                          <a:solidFill>
                            <a:srgbClr val="E95C3D"/>
                          </a:solidFill>
                          <a:latin typeface="Inter"/>
                          <a:ea typeface="Inter"/>
                          <a:cs typeface="Inter"/>
                          <a:sym typeface="Inter"/>
                        </a:rPr>
                        <a:t>Cortés</a:t>
                      </a:r>
                      <a:r>
                        <a:rPr b="1" lang="en" sz="1000">
                          <a:solidFill>
                            <a:srgbClr val="E95C3D"/>
                          </a:solidFill>
                          <a:latin typeface="Inter"/>
                          <a:ea typeface="Inter"/>
                          <a:cs typeface="Inter"/>
                          <a:sym typeface="Inter"/>
                        </a:rPr>
                        <a:t> was already in the process of conquering the Aztec empire.</a:t>
                      </a:r>
                      <a:endParaRPr b="1" sz="1000">
                        <a:solidFill>
                          <a:srgbClr val="E95C3D"/>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To portray the importance of La Malinche and her help to the Spanish by also emphasizing her willingness to help and her conversion to Catholicism. </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He mentions that she told her </a:t>
                      </a:r>
                      <a:r>
                        <a:rPr b="1" lang="en" sz="1000">
                          <a:solidFill>
                            <a:srgbClr val="E95C3D"/>
                          </a:solidFill>
                          <a:latin typeface="Inter"/>
                          <a:ea typeface="Inter"/>
                          <a:cs typeface="Inter"/>
                          <a:sym typeface="Inter"/>
                        </a:rPr>
                        <a:t>family</a:t>
                      </a:r>
                      <a:r>
                        <a:rPr b="1" lang="en" sz="1000">
                          <a:solidFill>
                            <a:srgbClr val="E95C3D"/>
                          </a:solidFill>
                          <a:latin typeface="Inter"/>
                          <a:ea typeface="Inter"/>
                          <a:cs typeface="Inter"/>
                          <a:sym typeface="Inter"/>
                        </a:rPr>
                        <a:t> about how she was saved by the Christian god and faith and that she would do </a:t>
                      </a:r>
                      <a:r>
                        <a:rPr b="1" lang="en" sz="1000">
                          <a:solidFill>
                            <a:srgbClr val="E95C3D"/>
                          </a:solidFill>
                          <a:latin typeface="Inter"/>
                          <a:ea typeface="Inter"/>
                          <a:cs typeface="Inter"/>
                          <a:sym typeface="Inter"/>
                        </a:rPr>
                        <a:t>anything</a:t>
                      </a:r>
                      <a:r>
                        <a:rPr b="1" lang="en" sz="1000">
                          <a:solidFill>
                            <a:srgbClr val="E95C3D"/>
                          </a:solidFill>
                          <a:latin typeface="Inter"/>
                          <a:ea typeface="Inter"/>
                          <a:cs typeface="Inter"/>
                          <a:sym typeface="Inter"/>
                        </a:rPr>
                        <a:t> to serve </a:t>
                      </a:r>
                      <a:r>
                        <a:rPr b="1" lang="en" sz="1000">
                          <a:solidFill>
                            <a:srgbClr val="E95C3D"/>
                          </a:solidFill>
                          <a:latin typeface="Inter"/>
                          <a:ea typeface="Inter"/>
                          <a:cs typeface="Inter"/>
                          <a:sym typeface="Inter"/>
                        </a:rPr>
                        <a:t>Cortés</a:t>
                      </a:r>
                      <a:r>
                        <a:rPr b="1" lang="en" sz="1000">
                          <a:solidFill>
                            <a:srgbClr val="E95C3D"/>
                          </a:solidFill>
                          <a:latin typeface="Inter"/>
                          <a:ea typeface="Inter"/>
                          <a:cs typeface="Inter"/>
                          <a:sym typeface="Inter"/>
                        </a:rPr>
                        <a:t>.</a:t>
                      </a:r>
                      <a:endParaRPr b="1" sz="1000">
                        <a:solidFill>
                          <a:srgbClr val="E95C3D"/>
                        </a:solidFill>
                        <a:latin typeface="Inter"/>
                        <a:ea typeface="Inter"/>
                        <a:cs typeface="Inter"/>
                        <a:sym typeface="Inter"/>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94345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500">
                        <a:latin typeface="Plus Jakarta Sans"/>
                        <a:ea typeface="Plus Jakarta Sans"/>
                        <a:cs typeface="Plus Jakarta Sans"/>
                        <a:sym typeface="Plus Jakarta Sans"/>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K</a:t>
                      </a:r>
                      <a:r>
                        <a:rPr lang="en" sz="1500">
                          <a:latin typeface="Plus Jakarta Sans"/>
                          <a:ea typeface="Plus Jakarta Sans"/>
                          <a:cs typeface="Plus Jakarta Sans"/>
                          <a:sym typeface="Plus Jakarta Sans"/>
                        </a:rPr>
                        <a:t> (</a:t>
                      </a:r>
                      <a:r>
                        <a:rPr lang="en" sz="1500">
                          <a:latin typeface="Plus Jakarta Sans"/>
                          <a:ea typeface="Plus Jakarta Sans"/>
                          <a:cs typeface="Plus Jakarta Sans"/>
                          <a:sym typeface="Plus Jakarta Sans"/>
                        </a:rPr>
                        <a:t>Key</a:t>
                      </a:r>
                      <a:r>
                        <a:rPr lang="en" sz="1500">
                          <a:latin typeface="Plus Jakarta Sans"/>
                          <a:ea typeface="Plus Jakarta Sans"/>
                          <a:cs typeface="Plus Jakarta Sans"/>
                          <a:sym typeface="Plus Jakarta Sans"/>
                        </a:rPr>
                        <a:t> Perspective)</a:t>
                      </a:r>
                      <a:endParaRPr sz="1500">
                        <a:latin typeface="Plus Jakarta Sans"/>
                        <a:ea typeface="Plus Jakarta Sans"/>
                        <a:cs typeface="Plus Jakarta Sans"/>
                        <a:sym typeface="Plus Jakarta Sans"/>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The author is a Spaniard who </a:t>
                      </a:r>
                      <a:r>
                        <a:rPr b="1" lang="en" sz="1000">
                          <a:solidFill>
                            <a:srgbClr val="E95C3D"/>
                          </a:solidFill>
                          <a:latin typeface="Inter"/>
                          <a:ea typeface="Inter"/>
                          <a:cs typeface="Inter"/>
                          <a:sym typeface="Inter"/>
                        </a:rPr>
                        <a:t>believes</a:t>
                      </a:r>
                      <a:r>
                        <a:rPr b="1" lang="en" sz="1000">
                          <a:solidFill>
                            <a:srgbClr val="E95C3D"/>
                          </a:solidFill>
                          <a:latin typeface="Inter"/>
                          <a:ea typeface="Inter"/>
                          <a:cs typeface="Inter"/>
                          <a:sym typeface="Inter"/>
                        </a:rPr>
                        <a:t> that the native Americans wanted to convert to Christianity and work with the Spanish. He makes it clear that Malinche is excited and grateful that she was saved by converting to Christianity and that she wanted to help </a:t>
                      </a:r>
                      <a:r>
                        <a:rPr b="1" lang="en" sz="1000">
                          <a:solidFill>
                            <a:srgbClr val="E95C3D"/>
                          </a:solidFill>
                          <a:latin typeface="Inter"/>
                          <a:ea typeface="Inter"/>
                          <a:cs typeface="Inter"/>
                          <a:sym typeface="Inter"/>
                        </a:rPr>
                        <a:t>Cortés</a:t>
                      </a:r>
                      <a:r>
                        <a:rPr b="1" lang="en" sz="1000">
                          <a:solidFill>
                            <a:srgbClr val="E95C3D"/>
                          </a:solidFill>
                          <a:latin typeface="Inter"/>
                          <a:ea typeface="Inter"/>
                          <a:cs typeface="Inter"/>
                          <a:sym typeface="Inter"/>
                        </a:rPr>
                        <a:t> more than she would want a position of power, </a:t>
                      </a:r>
                      <a:r>
                        <a:rPr b="1" lang="en" sz="1000">
                          <a:solidFill>
                            <a:srgbClr val="E95C3D"/>
                          </a:solidFill>
                          <a:latin typeface="Inter"/>
                          <a:ea typeface="Inter"/>
                          <a:cs typeface="Inter"/>
                          <a:sym typeface="Inter"/>
                        </a:rPr>
                        <a:t>reiterating</a:t>
                      </a:r>
                      <a:r>
                        <a:rPr b="1" lang="en" sz="1000">
                          <a:solidFill>
                            <a:srgbClr val="E95C3D"/>
                          </a:solidFill>
                          <a:latin typeface="Inter"/>
                          <a:ea typeface="Inter"/>
                          <a:cs typeface="Inter"/>
                          <a:sym typeface="Inter"/>
                        </a:rPr>
                        <a:t> that perspective that the Europeans thought they were admired and superior.</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during this time period?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The Europeans at this time were highly motivated to explore by the notion of spreading Christianity, so it is no shock that many of them believed the indigenous populations would be saved if they converted- and that they should all want to convert.</a:t>
                      </a:r>
                      <a:endParaRPr b="1" sz="1000">
                        <a:solidFill>
                          <a:srgbClr val="E95C3D"/>
                        </a:solidFill>
                        <a:latin typeface="Inter"/>
                        <a:ea typeface="Inter"/>
                        <a:cs typeface="Inter"/>
                        <a:sym typeface="Inter"/>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328250">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document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This is significant as it gives us one of the few instances of a written record about La Malinche. It also provides insight into how the Spanish viewed their conquest of the Aztecs as ultimately being helpful to the native people, and using La Malinche as an example to justify their actions towards the </a:t>
                      </a:r>
                      <a:r>
                        <a:rPr b="1" lang="en" sz="1000">
                          <a:solidFill>
                            <a:srgbClr val="E95C3D"/>
                          </a:solidFill>
                          <a:latin typeface="Inter"/>
                          <a:ea typeface="Inter"/>
                          <a:cs typeface="Inter"/>
                          <a:sym typeface="Inter"/>
                        </a:rPr>
                        <a:t>native</a:t>
                      </a:r>
                      <a:r>
                        <a:rPr b="1" lang="en" sz="1000">
                          <a:solidFill>
                            <a:srgbClr val="E95C3D"/>
                          </a:solidFill>
                          <a:latin typeface="Inter"/>
                          <a:ea typeface="Inter"/>
                          <a:cs typeface="Inter"/>
                          <a:sym typeface="Inter"/>
                        </a:rPr>
                        <a:t> people.</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latin typeface="Inter"/>
                          <a:ea typeface="Inter"/>
                          <a:cs typeface="Inter"/>
                          <a:sym typeface="Inter"/>
                        </a:rPr>
                        <a:t>2. Provide one quote from the document that demonstrates why it might be considered historically significant. Explain your reasoning.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a:t>
                      </a:r>
                      <a:r>
                        <a:rPr b="1" lang="en" sz="1000">
                          <a:solidFill>
                            <a:srgbClr val="E95C3D"/>
                          </a:solidFill>
                          <a:latin typeface="Inter"/>
                          <a:ea typeface="Inter"/>
                          <a:cs typeface="Inter"/>
                          <a:sym typeface="Inter"/>
                        </a:rPr>
                        <a:t>She said that instead of being made Cacica of all the provinces in New Spain, she would rather serve her husband and Cortés than anything else in the world.”- This makes it seem like the native people are thrilled to work with the Spanish and want to help them more than anything else because they felt like they were saved by the Europeans and their Christian faith.</a:t>
                      </a:r>
                      <a:endParaRPr b="1" sz="1000">
                        <a:solidFill>
                          <a:srgbClr val="E95C3D"/>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591" name="Google Shape;591;p58"/>
          <p:cNvGraphicFramePr/>
          <p:nvPr/>
        </p:nvGraphicFramePr>
        <p:xfrm>
          <a:off x="561691" y="5014467"/>
          <a:ext cx="3000000" cy="3000000"/>
        </p:xfrm>
        <a:graphic>
          <a:graphicData uri="http://schemas.openxmlformats.org/drawingml/2006/table">
            <a:tbl>
              <a:tblPr>
                <a:noFill/>
                <a:tableStyleId>{26DF7612-F71F-4D85-A540-86444A1270C5}</a:tableStyleId>
              </a:tblPr>
              <a:tblGrid>
                <a:gridCol w="1839725"/>
              </a:tblGrid>
              <a:tr h="608075">
                <a:tc>
                  <a:txBody>
                    <a:bodyPr/>
                    <a:lstStyle/>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Summoned</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Cacique</a:t>
                      </a:r>
                      <a:endParaRPr b="1" sz="1000">
                        <a:solidFill>
                          <a:srgbClr val="E95C3D"/>
                        </a:solidFill>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Consoled</a:t>
                      </a:r>
                      <a:endParaRPr b="1" sz="1000">
                        <a:solidFill>
                          <a:srgbClr val="E95C3D"/>
                        </a:solidFill>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592" name="Google Shape;592;p5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593" name="Google Shape;593;p5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94" name="Google Shape;594;p5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98" name="Shape 598"/>
        <p:cNvGrpSpPr/>
        <p:nvPr/>
      </p:nvGrpSpPr>
      <p:grpSpPr>
        <a:xfrm>
          <a:off x="0" y="0"/>
          <a:ext cx="0" cy="0"/>
          <a:chOff x="0" y="0"/>
          <a:chExt cx="0" cy="0"/>
        </a:xfrm>
      </p:grpSpPr>
      <p:sp>
        <p:nvSpPr>
          <p:cNvPr id="599" name="Google Shape;599;p5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     Exploration Speed Dating Research (Exemplar)</a:t>
            </a:r>
            <a:endParaRPr sz="2400">
              <a:solidFill>
                <a:schemeClr val="dk1"/>
              </a:solidFill>
              <a:latin typeface="Halant"/>
              <a:ea typeface="Halant"/>
              <a:cs typeface="Halant"/>
              <a:sym typeface="Halant"/>
            </a:endParaRPr>
          </a:p>
        </p:txBody>
      </p:sp>
      <p:pic>
        <p:nvPicPr>
          <p:cNvPr id="600" name="Google Shape;600;p5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01" name="Google Shape;601;p5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02" name="Google Shape;602;p5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603" name="Google Shape;603;p59"/>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604" name="Google Shape;604;p59"/>
          <p:cNvSpPr txBox="1"/>
          <p:nvPr/>
        </p:nvSpPr>
        <p:spPr>
          <a:xfrm>
            <a:off x="594300" y="655288"/>
            <a:ext cx="6583800" cy="116274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Answer the following questions based on your research of your assigned historical figure.</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Name of Historical Figure: </a:t>
            </a:r>
            <a:r>
              <a:rPr b="1" lang="en" sz="1200">
                <a:solidFill>
                  <a:srgbClr val="E95C3D"/>
                </a:solidFill>
                <a:latin typeface="Inter"/>
                <a:ea typeface="Inter"/>
                <a:cs typeface="Inter"/>
                <a:sym typeface="Inter"/>
              </a:rPr>
              <a:t>Bernal Díaz del Castillo</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Where are you from?</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What is your occupation/position in society?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What is your most important contribution to history?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What obstacles did you face?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How did you interact with foreign people?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605" name="Google Shape;605;p59"/>
          <p:cNvSpPr txBox="1"/>
          <p:nvPr/>
        </p:nvSpPr>
        <p:spPr>
          <a:xfrm>
            <a:off x="671900" y="2034875"/>
            <a:ext cx="6428700" cy="492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Spain</a:t>
            </a:r>
            <a:endParaRPr b="1" sz="1200">
              <a:solidFill>
                <a:srgbClr val="E95C3D"/>
              </a:solidFill>
              <a:latin typeface="Inter"/>
              <a:ea typeface="Inter"/>
              <a:cs typeface="Inter"/>
              <a:sym typeface="Inter"/>
            </a:endParaRPr>
          </a:p>
        </p:txBody>
      </p:sp>
      <p:sp>
        <p:nvSpPr>
          <p:cNvPr id="606" name="Google Shape;606;p59"/>
          <p:cNvSpPr txBox="1"/>
          <p:nvPr/>
        </p:nvSpPr>
        <p:spPr>
          <a:xfrm>
            <a:off x="671850" y="2862000"/>
            <a:ext cx="6428700" cy="783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I am a common soldier who went with </a:t>
            </a:r>
            <a:r>
              <a:rPr b="1" lang="en" sz="1200">
                <a:solidFill>
                  <a:srgbClr val="E95C3D"/>
                </a:solidFill>
                <a:latin typeface="Inter"/>
                <a:ea typeface="Inter"/>
                <a:cs typeface="Inter"/>
                <a:sym typeface="Inter"/>
              </a:rPr>
              <a:t>Hernán</a:t>
            </a:r>
            <a:r>
              <a:rPr b="1" lang="en" sz="1200">
                <a:solidFill>
                  <a:srgbClr val="E95C3D"/>
                </a:solidFill>
                <a:latin typeface="Inter"/>
                <a:ea typeface="Inter"/>
                <a:cs typeface="Inter"/>
                <a:sym typeface="Inter"/>
              </a:rPr>
              <a:t> </a:t>
            </a:r>
            <a:r>
              <a:rPr b="1" lang="en" sz="1200">
                <a:solidFill>
                  <a:srgbClr val="E95C3D"/>
                </a:solidFill>
                <a:latin typeface="Inter"/>
                <a:ea typeface="Inter"/>
                <a:cs typeface="Inter"/>
                <a:sym typeface="Inter"/>
              </a:rPr>
              <a:t>Cortés</a:t>
            </a:r>
            <a:r>
              <a:rPr b="1" lang="en" sz="1200">
                <a:solidFill>
                  <a:srgbClr val="E95C3D"/>
                </a:solidFill>
                <a:latin typeface="Inter"/>
                <a:ea typeface="Inter"/>
                <a:cs typeface="Inter"/>
                <a:sym typeface="Inter"/>
              </a:rPr>
              <a:t> to conquer the Aztecs.</a:t>
            </a:r>
            <a:endParaRPr b="1" sz="1200">
              <a:solidFill>
                <a:srgbClr val="E95C3D"/>
              </a:solidFill>
              <a:latin typeface="Inter"/>
              <a:ea typeface="Inter"/>
              <a:cs typeface="Inter"/>
              <a:sym typeface="Inter"/>
            </a:endParaRPr>
          </a:p>
        </p:txBody>
      </p:sp>
      <p:sp>
        <p:nvSpPr>
          <p:cNvPr id="607" name="Google Shape;607;p59"/>
          <p:cNvSpPr txBox="1"/>
          <p:nvPr/>
        </p:nvSpPr>
        <p:spPr>
          <a:xfrm>
            <a:off x="671900" y="4168475"/>
            <a:ext cx="6428700" cy="109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I am most well known for my accounts of the conquest of Mexico with </a:t>
            </a:r>
            <a:r>
              <a:rPr b="1" lang="en" sz="1200">
                <a:solidFill>
                  <a:srgbClr val="E95C3D"/>
                </a:solidFill>
                <a:latin typeface="Inter"/>
                <a:ea typeface="Inter"/>
                <a:cs typeface="Inter"/>
                <a:sym typeface="Inter"/>
              </a:rPr>
              <a:t>Hernán</a:t>
            </a:r>
            <a:r>
              <a:rPr b="1" lang="en" sz="1200">
                <a:solidFill>
                  <a:srgbClr val="E95C3D"/>
                </a:solidFill>
                <a:latin typeface="Inter"/>
                <a:ea typeface="Inter"/>
                <a:cs typeface="Inter"/>
                <a:sym typeface="Inter"/>
              </a:rPr>
              <a:t> </a:t>
            </a:r>
            <a:r>
              <a:rPr b="1" lang="en" sz="1200">
                <a:solidFill>
                  <a:srgbClr val="E95C3D"/>
                </a:solidFill>
                <a:latin typeface="Inter"/>
                <a:ea typeface="Inter"/>
                <a:cs typeface="Inter"/>
                <a:sym typeface="Inter"/>
              </a:rPr>
              <a:t>Cortés</a:t>
            </a:r>
            <a:r>
              <a:rPr b="1" lang="en" sz="1200">
                <a:solidFill>
                  <a:srgbClr val="E95C3D"/>
                </a:solidFill>
                <a:latin typeface="Inter"/>
                <a:ea typeface="Inter"/>
                <a:cs typeface="Inter"/>
                <a:sym typeface="Inter"/>
              </a:rPr>
              <a:t> and my perspective as someone who was not from a noble or wealthy background.</a:t>
            </a:r>
            <a:endParaRPr b="1" sz="1200">
              <a:solidFill>
                <a:srgbClr val="E95C3D"/>
              </a:solidFill>
              <a:latin typeface="Inter"/>
              <a:ea typeface="Inter"/>
              <a:cs typeface="Inter"/>
              <a:sym typeface="Inter"/>
            </a:endParaRPr>
          </a:p>
        </p:txBody>
      </p:sp>
      <p:sp>
        <p:nvSpPr>
          <p:cNvPr id="608" name="Google Shape;608;p59"/>
          <p:cNvSpPr txBox="1"/>
          <p:nvPr/>
        </p:nvSpPr>
        <p:spPr>
          <a:xfrm>
            <a:off x="671900" y="5616275"/>
            <a:ext cx="6428700" cy="1323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I initially went to the colony of Darien, but it was incredibly unstable so I had to find somewhere else to go. That led me to Cuba, and then eventually to work with </a:t>
            </a:r>
            <a:r>
              <a:rPr b="1" lang="en" sz="1200">
                <a:solidFill>
                  <a:srgbClr val="E95C3D"/>
                </a:solidFill>
                <a:latin typeface="Inter"/>
                <a:ea typeface="Inter"/>
                <a:cs typeface="Inter"/>
                <a:sym typeface="Inter"/>
              </a:rPr>
              <a:t>Cortés</a:t>
            </a:r>
            <a:r>
              <a:rPr b="1" lang="en" sz="1200">
                <a:solidFill>
                  <a:srgbClr val="E95C3D"/>
                </a:solidFill>
                <a:latin typeface="Inter"/>
                <a:ea typeface="Inter"/>
                <a:cs typeface="Inter"/>
                <a:sym typeface="Inter"/>
              </a:rPr>
              <a:t>.</a:t>
            </a:r>
            <a:endParaRPr b="1" sz="1200">
              <a:solidFill>
                <a:srgbClr val="E95C3D"/>
              </a:solidFill>
              <a:latin typeface="Inter"/>
              <a:ea typeface="Inter"/>
              <a:cs typeface="Inter"/>
              <a:sym typeface="Inter"/>
            </a:endParaRPr>
          </a:p>
        </p:txBody>
      </p:sp>
      <p:sp>
        <p:nvSpPr>
          <p:cNvPr id="609" name="Google Shape;609;p59"/>
          <p:cNvSpPr txBox="1"/>
          <p:nvPr/>
        </p:nvSpPr>
        <p:spPr>
          <a:xfrm>
            <a:off x="671900" y="7292675"/>
            <a:ext cx="6428700" cy="1779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I interacted a lot with the Aztecs during the conquest of their empire and their capital city, Tenochtitlan. Ultimately, even though I wrote about some of them in a positive light (such as la Malinche), I was responsible for some of the violence that occurred during the conquest of these people.</a:t>
            </a:r>
            <a:endParaRPr b="1" sz="1200">
              <a:solidFill>
                <a:srgbClr val="E95C3D"/>
              </a:solidFill>
              <a:latin typeface="Inter"/>
              <a:ea typeface="Inter"/>
              <a:cs typeface="Inter"/>
              <a:sym typeface="Inter"/>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13" name="Shape 613"/>
        <p:cNvGrpSpPr/>
        <p:nvPr/>
      </p:nvGrpSpPr>
      <p:grpSpPr>
        <a:xfrm>
          <a:off x="0" y="0"/>
          <a:ext cx="0" cy="0"/>
          <a:chOff x="0" y="0"/>
          <a:chExt cx="0" cy="0"/>
        </a:xfrm>
      </p:grpSpPr>
      <p:sp>
        <p:nvSpPr>
          <p:cNvPr id="614" name="Google Shape;614;p6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     Exploration Speed Dating Research (Exemplar)</a:t>
            </a:r>
            <a:endParaRPr sz="2400">
              <a:solidFill>
                <a:schemeClr val="dk1"/>
              </a:solidFill>
              <a:latin typeface="Halant"/>
              <a:ea typeface="Halant"/>
              <a:cs typeface="Halant"/>
              <a:sym typeface="Halant"/>
            </a:endParaRPr>
          </a:p>
        </p:txBody>
      </p:sp>
      <p:pic>
        <p:nvPicPr>
          <p:cNvPr id="615" name="Google Shape;615;p6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16" name="Google Shape;616;p6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17" name="Google Shape;617;p6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618" name="Google Shape;618;p60"/>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619" name="Google Shape;619;p60"/>
          <p:cNvSpPr txBox="1"/>
          <p:nvPr/>
        </p:nvSpPr>
        <p:spPr>
          <a:xfrm>
            <a:off x="594300" y="655288"/>
            <a:ext cx="6583800" cy="95031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Answer the following questions based on your research of your assigned historical figure.</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Name of Historical Figure:</a:t>
            </a:r>
            <a:r>
              <a:rPr lang="en" sz="1200">
                <a:solidFill>
                  <a:srgbClr val="FF0000"/>
                </a:solidFill>
                <a:latin typeface="Inter"/>
                <a:ea typeface="Inter"/>
                <a:cs typeface="Inter"/>
                <a:sym typeface="Inter"/>
              </a:rPr>
              <a:t> </a:t>
            </a:r>
            <a:r>
              <a:rPr b="1" lang="en" sz="1200">
                <a:solidFill>
                  <a:srgbClr val="E95C3D"/>
                </a:solidFill>
                <a:latin typeface="Inter"/>
                <a:ea typeface="Inter"/>
                <a:cs typeface="Inter"/>
                <a:sym typeface="Inter"/>
              </a:rPr>
              <a:t>Bernal Díaz del Castillo</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rgbClr val="FF0000"/>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Who is the author of your primary source (below) and why is that significant to our understanding of your historical figure’s perspective?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How does history view you?</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620" name="Google Shape;620;p60"/>
          <p:cNvSpPr txBox="1"/>
          <p:nvPr/>
        </p:nvSpPr>
        <p:spPr>
          <a:xfrm>
            <a:off x="671900" y="2263475"/>
            <a:ext cx="6428700" cy="1779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This source was written by myself, so it makes it possible to understand my point of view pretty well. </a:t>
            </a:r>
            <a:endParaRPr b="1" sz="1200">
              <a:solidFill>
                <a:srgbClr val="E95C3D"/>
              </a:solidFill>
              <a:latin typeface="Inter"/>
              <a:ea typeface="Inter"/>
              <a:cs typeface="Inter"/>
              <a:sym typeface="Inter"/>
            </a:endParaRPr>
          </a:p>
        </p:txBody>
      </p:sp>
      <p:sp>
        <p:nvSpPr>
          <p:cNvPr id="621" name="Google Shape;621;p60"/>
          <p:cNvSpPr txBox="1"/>
          <p:nvPr/>
        </p:nvSpPr>
        <p:spPr>
          <a:xfrm>
            <a:off x="671900" y="4397075"/>
            <a:ext cx="6428700" cy="2108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History sees me as a common soldier who helped the conquest of </a:t>
            </a:r>
            <a:r>
              <a:rPr b="1" lang="en" sz="1200">
                <a:solidFill>
                  <a:srgbClr val="E95C3D"/>
                </a:solidFill>
                <a:latin typeface="Inter"/>
                <a:ea typeface="Inter"/>
                <a:cs typeface="Inter"/>
                <a:sym typeface="Inter"/>
              </a:rPr>
              <a:t>Cortés</a:t>
            </a:r>
            <a:r>
              <a:rPr b="1" lang="en" sz="1200">
                <a:solidFill>
                  <a:srgbClr val="E95C3D"/>
                </a:solidFill>
                <a:latin typeface="Inter"/>
                <a:ea typeface="Inter"/>
                <a:cs typeface="Inter"/>
                <a:sym typeface="Inter"/>
              </a:rPr>
              <a:t>. I am seen as a helpful source for understanding the common soldier’s experience during the conquest.</a:t>
            </a:r>
            <a:endParaRPr b="1" sz="1200">
              <a:solidFill>
                <a:srgbClr val="E95C3D"/>
              </a:solidFill>
              <a:latin typeface="Inter"/>
              <a:ea typeface="Inter"/>
              <a:cs typeface="Inter"/>
              <a:sym typeface="Inter"/>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25" name="Shape 625"/>
        <p:cNvGrpSpPr/>
        <p:nvPr/>
      </p:nvGrpSpPr>
      <p:grpSpPr>
        <a:xfrm>
          <a:off x="0" y="0"/>
          <a:ext cx="0" cy="0"/>
          <a:chOff x="0" y="0"/>
          <a:chExt cx="0" cy="0"/>
        </a:xfrm>
      </p:grpSpPr>
      <p:sp>
        <p:nvSpPr>
          <p:cNvPr id="626" name="Google Shape;626;p6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Primary Source (del Castillo Exemplar)</a:t>
            </a:r>
            <a:endParaRPr sz="1500"/>
          </a:p>
        </p:txBody>
      </p:sp>
      <p:graphicFrame>
        <p:nvGraphicFramePr>
          <p:cNvPr id="627" name="Google Shape;627;p61"/>
          <p:cNvGraphicFramePr/>
          <p:nvPr/>
        </p:nvGraphicFramePr>
        <p:xfrm>
          <a:off x="472467" y="913602"/>
          <a:ext cx="3000000" cy="3000000"/>
        </p:xfrm>
        <a:graphic>
          <a:graphicData uri="http://schemas.openxmlformats.org/drawingml/2006/table">
            <a:tbl>
              <a:tblPr>
                <a:noFill/>
                <a:tableStyleId>{26DF7612-F71F-4D85-A540-86444A1270C5}</a:tableStyleId>
              </a:tblPr>
              <a:tblGrid>
                <a:gridCol w="2043725"/>
                <a:gridCol w="2510200"/>
                <a:gridCol w="2276975"/>
              </a:tblGrid>
              <a:tr h="2838975">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T</a:t>
                      </a:r>
                      <a:r>
                        <a:rPr lang="en" sz="1500">
                          <a:latin typeface="Plus Jakarta Sans"/>
                          <a:ea typeface="Plus Jakarta Sans"/>
                          <a:cs typeface="Plus Jakarta Sans"/>
                          <a:sym typeface="Plus Jakarta Sans"/>
                        </a:rPr>
                        <a:t> (Target Audience)</a:t>
                      </a:r>
                      <a:endParaRPr sz="1300">
                        <a:latin typeface="Plus Jakarta Sans"/>
                        <a:ea typeface="Plus Jakarta Sans"/>
                        <a:cs typeface="Plus Jakarta Sans"/>
                        <a:sym typeface="Plus Jakarta Sans"/>
                      </a:endParaRPr>
                    </a:p>
                    <a:p>
                      <a:pPr indent="0" lvl="0" marL="0" rtl="0" algn="l">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The target audience for this source was other Spaniards and the Spanish crown.</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Whose voice or perspective is not shared in this document?</a:t>
                      </a:r>
                      <a:endParaRPr sz="1300">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We do not get to understand the perspective of the indigenous population- in this case, in particular La Malinche herself.</a:t>
                      </a:r>
                      <a:endParaRPr b="1" sz="1300">
                        <a:solidFill>
                          <a:srgbClr val="E95C3D"/>
                        </a:solidFill>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When was this document created and/or circulated? Who wrote it?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Bernal Díaz del Castillo</a:t>
                      </a:r>
                      <a:r>
                        <a:rPr b="1" lang="en" sz="1000">
                          <a:solidFill>
                            <a:srgbClr val="E95C3D"/>
                          </a:solidFill>
                          <a:latin typeface="Inter"/>
                          <a:ea typeface="Inter"/>
                          <a:cs typeface="Inter"/>
                          <a:sym typeface="Inter"/>
                        </a:rPr>
                        <a:t> wrote this in 1523.</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rgbClr val="FF0000"/>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events were occurring during the time this document was written?</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Spain had a stronghold in the Americas, and </a:t>
                      </a:r>
                      <a:r>
                        <a:rPr b="1" lang="en" sz="1000">
                          <a:solidFill>
                            <a:srgbClr val="E95C3D"/>
                          </a:solidFill>
                          <a:latin typeface="Inter"/>
                          <a:ea typeface="Inter"/>
                          <a:cs typeface="Inter"/>
                          <a:sym typeface="Inter"/>
                        </a:rPr>
                        <a:t>Cortés</a:t>
                      </a:r>
                      <a:r>
                        <a:rPr b="1" lang="en" sz="1000">
                          <a:solidFill>
                            <a:srgbClr val="E95C3D"/>
                          </a:solidFill>
                          <a:latin typeface="Inter"/>
                          <a:ea typeface="Inter"/>
                          <a:cs typeface="Inter"/>
                          <a:sym typeface="Inter"/>
                        </a:rPr>
                        <a:t> was already in the process of conquering the Aztec empire.</a:t>
                      </a:r>
                      <a:endParaRPr b="1" sz="1000">
                        <a:solidFill>
                          <a:srgbClr val="E95C3D"/>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To demonstrate the kind and generous way that </a:t>
                      </a:r>
                      <a:r>
                        <a:rPr b="1" lang="en" sz="1000">
                          <a:solidFill>
                            <a:srgbClr val="E95C3D"/>
                          </a:solidFill>
                          <a:latin typeface="Inter"/>
                          <a:ea typeface="Inter"/>
                          <a:cs typeface="Inter"/>
                          <a:sym typeface="Inter"/>
                        </a:rPr>
                        <a:t>Cortés</a:t>
                      </a:r>
                      <a:r>
                        <a:rPr b="1" lang="en" sz="1000">
                          <a:solidFill>
                            <a:srgbClr val="E95C3D"/>
                          </a:solidFill>
                          <a:latin typeface="Inter"/>
                          <a:ea typeface="Inter"/>
                          <a:cs typeface="Inter"/>
                          <a:sym typeface="Inter"/>
                        </a:rPr>
                        <a:t> interacted with the native populations, and how readily they accepted his power over them.</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He mentions that the Caciques were eager to work for </a:t>
                      </a:r>
                      <a:r>
                        <a:rPr b="1" lang="en" sz="1000">
                          <a:solidFill>
                            <a:srgbClr val="E95C3D"/>
                          </a:solidFill>
                          <a:latin typeface="Inter"/>
                          <a:ea typeface="Inter"/>
                          <a:cs typeface="Inter"/>
                          <a:sym typeface="Inter"/>
                        </a:rPr>
                        <a:t>Cortés</a:t>
                      </a:r>
                      <a:r>
                        <a:rPr b="1" lang="en" sz="1000">
                          <a:solidFill>
                            <a:srgbClr val="E95C3D"/>
                          </a:solidFill>
                          <a:latin typeface="Inter"/>
                          <a:ea typeface="Inter"/>
                          <a:cs typeface="Inter"/>
                          <a:sym typeface="Inter"/>
                        </a:rPr>
                        <a:t>, thus insinuating that </a:t>
                      </a:r>
                      <a:r>
                        <a:rPr b="1" lang="en" sz="1000">
                          <a:solidFill>
                            <a:srgbClr val="E95C3D"/>
                          </a:solidFill>
                          <a:latin typeface="Inter"/>
                          <a:ea typeface="Inter"/>
                          <a:cs typeface="Inter"/>
                          <a:sym typeface="Inter"/>
                        </a:rPr>
                        <a:t>Cortés</a:t>
                      </a:r>
                      <a:r>
                        <a:rPr b="1" lang="en" sz="1000">
                          <a:solidFill>
                            <a:srgbClr val="E95C3D"/>
                          </a:solidFill>
                          <a:latin typeface="Inter"/>
                          <a:ea typeface="Inter"/>
                          <a:cs typeface="Inter"/>
                          <a:sym typeface="Inter"/>
                        </a:rPr>
                        <a:t> was successful.</a:t>
                      </a:r>
                      <a:endParaRPr b="1" sz="1000">
                        <a:solidFill>
                          <a:srgbClr val="E95C3D"/>
                        </a:solidFill>
                        <a:latin typeface="Inter"/>
                        <a:ea typeface="Inter"/>
                        <a:cs typeface="Inter"/>
                        <a:sym typeface="Inter"/>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94345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500">
                        <a:latin typeface="Plus Jakarta Sans"/>
                        <a:ea typeface="Plus Jakarta Sans"/>
                        <a:cs typeface="Plus Jakarta Sans"/>
                        <a:sym typeface="Plus Jakarta Sans"/>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K</a:t>
                      </a:r>
                      <a:r>
                        <a:rPr lang="en" sz="1500">
                          <a:latin typeface="Plus Jakarta Sans"/>
                          <a:ea typeface="Plus Jakarta Sans"/>
                          <a:cs typeface="Plus Jakarta Sans"/>
                          <a:sym typeface="Plus Jakarta Sans"/>
                        </a:rPr>
                        <a:t> (</a:t>
                      </a:r>
                      <a:r>
                        <a:rPr lang="en" sz="1500">
                          <a:latin typeface="Plus Jakarta Sans"/>
                          <a:ea typeface="Plus Jakarta Sans"/>
                          <a:cs typeface="Plus Jakarta Sans"/>
                          <a:sym typeface="Plus Jakarta Sans"/>
                        </a:rPr>
                        <a:t>Key</a:t>
                      </a:r>
                      <a:r>
                        <a:rPr lang="en" sz="1500">
                          <a:latin typeface="Plus Jakarta Sans"/>
                          <a:ea typeface="Plus Jakarta Sans"/>
                          <a:cs typeface="Plus Jakarta Sans"/>
                          <a:sym typeface="Plus Jakarta Sans"/>
                        </a:rPr>
                        <a:t> Perspective)</a:t>
                      </a:r>
                      <a:endParaRPr sz="1500">
                        <a:latin typeface="Plus Jakarta Sans"/>
                        <a:ea typeface="Plus Jakarta Sans"/>
                        <a:cs typeface="Plus Jakarta Sans"/>
                        <a:sym typeface="Plus Jakarta Sans"/>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The author is a Spaniard who was a lower class soldier in </a:t>
                      </a:r>
                      <a:r>
                        <a:rPr b="1" lang="en" sz="1000">
                          <a:solidFill>
                            <a:srgbClr val="E95C3D"/>
                          </a:solidFill>
                          <a:latin typeface="Inter"/>
                          <a:ea typeface="Inter"/>
                          <a:cs typeface="Inter"/>
                          <a:sym typeface="Inter"/>
                        </a:rPr>
                        <a:t>Cortés</a:t>
                      </a:r>
                      <a:r>
                        <a:rPr b="1" lang="en" sz="1000">
                          <a:solidFill>
                            <a:srgbClr val="E95C3D"/>
                          </a:solidFill>
                          <a:latin typeface="Inter"/>
                          <a:ea typeface="Inter"/>
                          <a:cs typeface="Inter"/>
                          <a:sym typeface="Inter"/>
                        </a:rPr>
                        <a:t>’ army. Unlike the conquistadors who wrote to make themselves look good, Castillo does not care about making himself appear powerful. He does, however, spend a lot of time commenting on the eagerness of the native people to convert to Christianity and work with the Spanish.</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during this time period?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The Europeans tended to view the native people with a sense of paternalism that stemmed from their own sense of superiority. They also tended to believe that the native people would easily be converted to Christianity </a:t>
                      </a:r>
                      <a:r>
                        <a:rPr b="1" lang="en" sz="1000">
                          <a:solidFill>
                            <a:srgbClr val="E95C3D"/>
                          </a:solidFill>
                          <a:latin typeface="Inter"/>
                          <a:ea typeface="Inter"/>
                          <a:cs typeface="Inter"/>
                          <a:sym typeface="Inter"/>
                        </a:rPr>
                        <a:t>because</a:t>
                      </a:r>
                      <a:r>
                        <a:rPr b="1" lang="en" sz="1000">
                          <a:solidFill>
                            <a:srgbClr val="E95C3D"/>
                          </a:solidFill>
                          <a:latin typeface="Inter"/>
                          <a:ea typeface="Inter"/>
                          <a:cs typeface="Inter"/>
                          <a:sym typeface="Inter"/>
                        </a:rPr>
                        <a:t> of their own religious beliefs and values.</a:t>
                      </a:r>
                      <a:endParaRPr b="1" sz="1000">
                        <a:solidFill>
                          <a:srgbClr val="E95C3D"/>
                        </a:solidFill>
                        <a:latin typeface="Inter"/>
                        <a:ea typeface="Inter"/>
                        <a:cs typeface="Inter"/>
                        <a:sym typeface="Inter"/>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328250">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document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This is significant because it gives insight into how the indigenous people were </a:t>
                      </a:r>
                      <a:r>
                        <a:rPr b="1" lang="en" sz="1000">
                          <a:solidFill>
                            <a:srgbClr val="E95C3D"/>
                          </a:solidFill>
                          <a:latin typeface="Inter"/>
                          <a:ea typeface="Inter"/>
                          <a:cs typeface="Inter"/>
                          <a:sym typeface="Inter"/>
                        </a:rPr>
                        <a:t>perceived</a:t>
                      </a:r>
                      <a:r>
                        <a:rPr b="1" lang="en" sz="1000">
                          <a:solidFill>
                            <a:srgbClr val="E95C3D"/>
                          </a:solidFill>
                          <a:latin typeface="Inter"/>
                          <a:ea typeface="Inter"/>
                          <a:cs typeface="Inter"/>
                          <a:sym typeface="Inter"/>
                        </a:rPr>
                        <a:t> by the Europeans to have worked with </a:t>
                      </a:r>
                      <a:r>
                        <a:rPr b="1" lang="en" sz="1000">
                          <a:solidFill>
                            <a:srgbClr val="E95C3D"/>
                          </a:solidFill>
                          <a:latin typeface="Inter"/>
                          <a:ea typeface="Inter"/>
                          <a:cs typeface="Inter"/>
                          <a:sym typeface="Inter"/>
                        </a:rPr>
                        <a:t>Cortés</a:t>
                      </a:r>
                      <a:r>
                        <a:rPr b="1" lang="en" sz="1000">
                          <a:solidFill>
                            <a:srgbClr val="E95C3D"/>
                          </a:solidFill>
                          <a:latin typeface="Inter"/>
                          <a:ea typeface="Inter"/>
                          <a:cs typeface="Inter"/>
                          <a:sym typeface="Inter"/>
                        </a:rPr>
                        <a:t> (or at least this is the narrative that Castillo wanted to portray.) It also provides an idea of what a common soldier experienced as opposed to the wealth of resources written from the conquistadors themselves.</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latin typeface="Inter"/>
                          <a:ea typeface="Inter"/>
                          <a:cs typeface="Inter"/>
                          <a:sym typeface="Inter"/>
                        </a:rPr>
                        <a:t>2. Provide one quote from the document that demonstrates why it might be considered historically significant. Explain your reasoning.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a:t>
                      </a:r>
                      <a:r>
                        <a:rPr b="1" lang="en" sz="1000">
                          <a:solidFill>
                            <a:srgbClr val="E95C3D"/>
                          </a:solidFill>
                          <a:latin typeface="Inter"/>
                          <a:ea typeface="Inter"/>
                          <a:cs typeface="Inter"/>
                          <a:sym typeface="Inter"/>
                        </a:rPr>
                        <a:t>he Caciques presented themselves at once before Cortés, and, after having paid him every sign of respect, they told him of the willingness with which they would become vassals of His Majesty, as their father had commanded them to do, and begged that they might receive the chieftainship from his hands.”- This shows that at the very least there was a desire to make it seem like the native people were eager to work with </a:t>
                      </a:r>
                      <a:r>
                        <a:rPr b="1" lang="en" sz="1000">
                          <a:solidFill>
                            <a:srgbClr val="E95C3D"/>
                          </a:solidFill>
                          <a:latin typeface="Inter"/>
                          <a:ea typeface="Inter"/>
                          <a:cs typeface="Inter"/>
                          <a:sym typeface="Inter"/>
                        </a:rPr>
                        <a:t>Cortés</a:t>
                      </a:r>
                      <a:r>
                        <a:rPr b="1" lang="en" sz="1000">
                          <a:solidFill>
                            <a:srgbClr val="E95C3D"/>
                          </a:solidFill>
                          <a:latin typeface="Inter"/>
                          <a:ea typeface="Inter"/>
                          <a:cs typeface="Inter"/>
                          <a:sym typeface="Inter"/>
                        </a:rPr>
                        <a:t> and do his bidding. </a:t>
                      </a:r>
                      <a:r>
                        <a:rPr b="1" lang="en" sz="1000">
                          <a:solidFill>
                            <a:srgbClr val="E95C3D"/>
                          </a:solidFill>
                          <a:latin typeface="Inter"/>
                          <a:ea typeface="Inter"/>
                          <a:cs typeface="Inter"/>
                          <a:sym typeface="Inter"/>
                        </a:rPr>
                        <a:t>Whether</a:t>
                      </a:r>
                      <a:r>
                        <a:rPr b="1" lang="en" sz="1000">
                          <a:solidFill>
                            <a:srgbClr val="E95C3D"/>
                          </a:solidFill>
                          <a:latin typeface="Inter"/>
                          <a:ea typeface="Inter"/>
                          <a:cs typeface="Inter"/>
                          <a:sym typeface="Inter"/>
                        </a:rPr>
                        <a:t> this was an accurate portrayal is uncertain.</a:t>
                      </a:r>
                      <a:endParaRPr b="1" sz="1000">
                        <a:solidFill>
                          <a:srgbClr val="E95C3D"/>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628" name="Google Shape;628;p61"/>
          <p:cNvGraphicFramePr/>
          <p:nvPr/>
        </p:nvGraphicFramePr>
        <p:xfrm>
          <a:off x="561691" y="5014467"/>
          <a:ext cx="3000000" cy="3000000"/>
        </p:xfrm>
        <a:graphic>
          <a:graphicData uri="http://schemas.openxmlformats.org/drawingml/2006/table">
            <a:tbl>
              <a:tblPr>
                <a:noFill/>
                <a:tableStyleId>{26DF7612-F71F-4D85-A540-86444A1270C5}</a:tableStyleId>
              </a:tblPr>
              <a:tblGrid>
                <a:gridCol w="1839725"/>
              </a:tblGrid>
              <a:tr h="608075">
                <a:tc>
                  <a:txBody>
                    <a:bodyPr/>
                    <a:lstStyle/>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Laden</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Squadrons</a:t>
                      </a:r>
                      <a:endParaRPr b="1" sz="1000">
                        <a:solidFill>
                          <a:srgbClr val="E95C3D"/>
                        </a:solidFill>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Vassals</a:t>
                      </a:r>
                      <a:endParaRPr b="1" sz="1000">
                        <a:solidFill>
                          <a:srgbClr val="E95C3D"/>
                        </a:solidFill>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629" name="Google Shape;629;p6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630" name="Google Shape;630;p6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31" name="Google Shape;631;p6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0" name="Shape 100"/>
        <p:cNvGrpSpPr/>
        <p:nvPr/>
      </p:nvGrpSpPr>
      <p:grpSpPr>
        <a:xfrm>
          <a:off x="0" y="0"/>
          <a:ext cx="0" cy="0"/>
          <a:chOff x="0" y="0"/>
          <a:chExt cx="0" cy="0"/>
        </a:xfrm>
      </p:grpSpPr>
      <p:sp>
        <p:nvSpPr>
          <p:cNvPr id="101" name="Google Shape;101;p1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Primary Source: Christopher Columbus</a:t>
            </a:r>
            <a:endParaRPr sz="2400">
              <a:solidFill>
                <a:schemeClr val="dk1"/>
              </a:solidFill>
              <a:latin typeface="Halant"/>
              <a:ea typeface="Halant"/>
              <a:cs typeface="Halant"/>
              <a:sym typeface="Halant"/>
            </a:endParaRPr>
          </a:p>
        </p:txBody>
      </p:sp>
      <p:pic>
        <p:nvPicPr>
          <p:cNvPr id="102" name="Google Shape;102;p1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3" name="Google Shape;103;p1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4" name="Google Shape;104;p1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5" name="Google Shape;105;p1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06" name="Google Shape;106;p17"/>
          <p:cNvSpPr txBox="1"/>
          <p:nvPr/>
        </p:nvSpPr>
        <p:spPr>
          <a:xfrm>
            <a:off x="594300" y="655288"/>
            <a:ext cx="6583800" cy="44052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Read the </a:t>
            </a:r>
            <a:r>
              <a:rPr b="1" lang="en" sz="1200">
                <a:solidFill>
                  <a:schemeClr val="dk1"/>
                </a:solidFill>
                <a:latin typeface="Inter"/>
                <a:ea typeface="Inter"/>
                <a:cs typeface="Inter"/>
                <a:sym typeface="Inter"/>
              </a:rPr>
              <a:t>primary</a:t>
            </a:r>
            <a:r>
              <a:rPr b="1" lang="en" sz="1200">
                <a:solidFill>
                  <a:schemeClr val="dk1"/>
                </a:solidFill>
                <a:latin typeface="Inter"/>
                <a:ea typeface="Inter"/>
                <a:cs typeface="Inter"/>
                <a:sym typeface="Inter"/>
              </a:rPr>
              <a:t> source for your assigned historical figure and complete the THINKS worksheet.</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107" name="Google Shape;107;p17"/>
          <p:cNvSpPr txBox="1"/>
          <p:nvPr/>
        </p:nvSpPr>
        <p:spPr>
          <a:xfrm>
            <a:off x="584425" y="1784050"/>
            <a:ext cx="6597900" cy="42345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1200"/>
              </a:spcBef>
              <a:spcAft>
                <a:spcPts val="0"/>
              </a:spcAft>
              <a:buClr>
                <a:schemeClr val="dk1"/>
              </a:buClr>
              <a:buSzPts val="1100"/>
              <a:buFont typeface="Arial"/>
              <a:buNone/>
            </a:pPr>
            <a:r>
              <a:rPr lang="en" sz="1200">
                <a:solidFill>
                  <a:schemeClr val="dk1"/>
                </a:solidFill>
                <a:latin typeface="Halant"/>
                <a:ea typeface="Halant"/>
                <a:cs typeface="Halant"/>
                <a:sym typeface="Halant"/>
              </a:rPr>
              <a:t>Source: Christopher Columbus, </a:t>
            </a:r>
            <a:r>
              <a:rPr i="1" lang="en" sz="1200">
                <a:solidFill>
                  <a:schemeClr val="dk1"/>
                </a:solidFill>
                <a:latin typeface="Halant"/>
                <a:ea typeface="Halant"/>
                <a:cs typeface="Halant"/>
                <a:sym typeface="Halant"/>
              </a:rPr>
              <a:t>Journal of the First Voyage, </a:t>
            </a:r>
            <a:r>
              <a:rPr lang="en" sz="1200">
                <a:solidFill>
                  <a:schemeClr val="dk1"/>
                </a:solidFill>
                <a:latin typeface="Halant"/>
                <a:ea typeface="Halant"/>
                <a:cs typeface="Halant"/>
                <a:sym typeface="Halant"/>
              </a:rPr>
              <a:t>1492.</a:t>
            </a:r>
            <a:endParaRPr sz="1200">
              <a:solidFill>
                <a:schemeClr val="dk1"/>
              </a:solidFill>
              <a:latin typeface="Halant"/>
              <a:ea typeface="Halant"/>
              <a:cs typeface="Halant"/>
              <a:sym typeface="Halant"/>
            </a:endParaRPr>
          </a:p>
          <a:p>
            <a:pPr indent="0" lvl="0" marL="0" rtl="0" algn="l">
              <a:lnSpc>
                <a:spcPct val="100000"/>
              </a:lnSpc>
              <a:spcBef>
                <a:spcPts val="120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lnSpc>
                <a:spcPct val="100000"/>
              </a:lnSpc>
              <a:spcBef>
                <a:spcPts val="1200"/>
              </a:spcBef>
              <a:spcAft>
                <a:spcPts val="1200"/>
              </a:spcAft>
              <a:buClr>
                <a:schemeClr val="dk1"/>
              </a:buClr>
              <a:buSzPts val="1100"/>
              <a:buFont typeface="Arial"/>
              <a:buNone/>
            </a:pPr>
            <a:r>
              <a:rPr lang="en" sz="1200">
                <a:solidFill>
                  <a:schemeClr val="dk1"/>
                </a:solidFill>
                <a:latin typeface="Inter"/>
                <a:ea typeface="Inter"/>
                <a:cs typeface="Inter"/>
                <a:sym typeface="Inter"/>
              </a:rPr>
              <a:t>As I saw that they [native peoples of the Caribbean] were very friendly to us, and perceived that they could be much more easily converted to our holy faith by gentle means than by force, I presented them with some red caps, and strings of beads to wear upon the neck, and many other trifles of small value, wherewith they were much delighted, and became wonderfully attached to us…. Weapons they have none, nor are acquainted with them, for I showed them swords which they grasped by the blades, and cut themselves through ignorance. They have no iron, their javelins being without it, and nothing more than sticks, though some have fish-bones or other things at the ends. They are all of a good size and stature, and handsomely formed…. I thought then, and still believe, that these were from the continent. It appears to me, that the people are ingenious, and would be good servants and I am of the opinion that they would very readily become Christians, as they appear to have no religion. They very quickly learn such words as are spoken to them. If it please our Lord, I intend as my return to carry home six of them to your Highness, that they may learn our language. I saw no beasts in the island, nor any sort of animals, except parrots.</a:t>
            </a:r>
            <a:endParaRPr sz="1200">
              <a:solidFill>
                <a:schemeClr val="dk1"/>
              </a:solidFill>
              <a:latin typeface="Inter"/>
              <a:ea typeface="Inter"/>
              <a:cs typeface="Inter"/>
              <a:sym typeface="Inter"/>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35" name="Shape 635"/>
        <p:cNvGrpSpPr/>
        <p:nvPr/>
      </p:nvGrpSpPr>
      <p:grpSpPr>
        <a:xfrm>
          <a:off x="0" y="0"/>
          <a:ext cx="0" cy="0"/>
          <a:chOff x="0" y="0"/>
          <a:chExt cx="0" cy="0"/>
        </a:xfrm>
      </p:grpSpPr>
      <p:sp>
        <p:nvSpPr>
          <p:cNvPr id="636" name="Google Shape;636;p62"/>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     Exploration Speed Dating Research (Exemplar)</a:t>
            </a:r>
            <a:endParaRPr sz="2400">
              <a:solidFill>
                <a:schemeClr val="dk1"/>
              </a:solidFill>
              <a:latin typeface="Halant"/>
              <a:ea typeface="Halant"/>
              <a:cs typeface="Halant"/>
              <a:sym typeface="Halant"/>
            </a:endParaRPr>
          </a:p>
        </p:txBody>
      </p:sp>
      <p:pic>
        <p:nvPicPr>
          <p:cNvPr id="637" name="Google Shape;637;p6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38" name="Google Shape;638;p6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39" name="Google Shape;639;p6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640" name="Google Shape;640;p62"/>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641" name="Google Shape;641;p62"/>
          <p:cNvSpPr txBox="1"/>
          <p:nvPr/>
        </p:nvSpPr>
        <p:spPr>
          <a:xfrm>
            <a:off x="594300" y="655288"/>
            <a:ext cx="6583800" cy="116274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Answer the following questions based on your research of your assigned historical figure.</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Name of Historical Figure: </a:t>
            </a:r>
            <a:r>
              <a:rPr b="1" lang="en" sz="1200">
                <a:solidFill>
                  <a:srgbClr val="E95C3D"/>
                </a:solidFill>
                <a:latin typeface="Inter"/>
                <a:ea typeface="Inter"/>
                <a:cs typeface="Inter"/>
                <a:sym typeface="Inter"/>
              </a:rPr>
              <a:t>Queen Isabella I of Castile</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Where are you from?</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What is your occupation/position in society?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What is your most important contribution to history?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What obstacles did you face?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How did you interact with foreign people?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642" name="Google Shape;642;p62"/>
          <p:cNvSpPr txBox="1"/>
          <p:nvPr/>
        </p:nvSpPr>
        <p:spPr>
          <a:xfrm>
            <a:off x="671900" y="2034875"/>
            <a:ext cx="6428700" cy="492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Spain</a:t>
            </a:r>
            <a:endParaRPr b="1" sz="1200">
              <a:solidFill>
                <a:srgbClr val="E95C3D"/>
              </a:solidFill>
              <a:latin typeface="Inter"/>
              <a:ea typeface="Inter"/>
              <a:cs typeface="Inter"/>
              <a:sym typeface="Inter"/>
            </a:endParaRPr>
          </a:p>
        </p:txBody>
      </p:sp>
      <p:sp>
        <p:nvSpPr>
          <p:cNvPr id="643" name="Google Shape;643;p62"/>
          <p:cNvSpPr txBox="1"/>
          <p:nvPr/>
        </p:nvSpPr>
        <p:spPr>
          <a:xfrm>
            <a:off x="671850" y="2862000"/>
            <a:ext cx="6428700" cy="783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I am queen of Castile and what became Spain.</a:t>
            </a:r>
            <a:endParaRPr b="1" sz="1200">
              <a:solidFill>
                <a:srgbClr val="E95C3D"/>
              </a:solidFill>
              <a:latin typeface="Inter"/>
              <a:ea typeface="Inter"/>
              <a:cs typeface="Inter"/>
              <a:sym typeface="Inter"/>
            </a:endParaRPr>
          </a:p>
        </p:txBody>
      </p:sp>
      <p:sp>
        <p:nvSpPr>
          <p:cNvPr id="644" name="Google Shape;644;p62"/>
          <p:cNvSpPr txBox="1"/>
          <p:nvPr/>
        </p:nvSpPr>
        <p:spPr>
          <a:xfrm>
            <a:off x="671900" y="4168475"/>
            <a:ext cx="6428700" cy="109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I am well known for funding Christopher Columbus’ expedition. I also oversaw the </a:t>
            </a:r>
            <a:r>
              <a:rPr b="1" i="1" lang="en" sz="1200">
                <a:solidFill>
                  <a:srgbClr val="E95C3D"/>
                </a:solidFill>
                <a:latin typeface="Inter"/>
                <a:ea typeface="Inter"/>
                <a:cs typeface="Inter"/>
                <a:sym typeface="Inter"/>
              </a:rPr>
              <a:t>reconquista</a:t>
            </a:r>
            <a:r>
              <a:rPr b="1" lang="en" sz="1200">
                <a:solidFill>
                  <a:srgbClr val="E95C3D"/>
                </a:solidFill>
                <a:latin typeface="Inter"/>
                <a:ea typeface="Inter"/>
                <a:cs typeface="Inter"/>
                <a:sym typeface="Inter"/>
              </a:rPr>
              <a:t> which took Spain back from the Muslims. I was very religious and founded the Inquisition, which was another way to ensure the Christian beliefs of her subjects.</a:t>
            </a:r>
            <a:endParaRPr b="1" sz="1200">
              <a:solidFill>
                <a:srgbClr val="E95C3D"/>
              </a:solidFill>
              <a:latin typeface="Inter"/>
              <a:ea typeface="Inter"/>
              <a:cs typeface="Inter"/>
              <a:sym typeface="Inter"/>
            </a:endParaRPr>
          </a:p>
        </p:txBody>
      </p:sp>
      <p:sp>
        <p:nvSpPr>
          <p:cNvPr id="645" name="Google Shape;645;p62"/>
          <p:cNvSpPr txBox="1"/>
          <p:nvPr/>
        </p:nvSpPr>
        <p:spPr>
          <a:xfrm>
            <a:off x="671900" y="5616275"/>
            <a:ext cx="6428700" cy="1323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I was born in a tumultuous period which contained significant political strife and power struggles. I had limited freedom as I was closely watched by the court at a young age. I had to fight to maintain my claim to the throne.</a:t>
            </a:r>
            <a:endParaRPr b="1" sz="1200">
              <a:solidFill>
                <a:srgbClr val="E95C3D"/>
              </a:solidFill>
              <a:latin typeface="Inter"/>
              <a:ea typeface="Inter"/>
              <a:cs typeface="Inter"/>
              <a:sym typeface="Inter"/>
            </a:endParaRPr>
          </a:p>
        </p:txBody>
      </p:sp>
      <p:sp>
        <p:nvSpPr>
          <p:cNvPr id="646" name="Google Shape;646;p62"/>
          <p:cNvSpPr txBox="1"/>
          <p:nvPr/>
        </p:nvSpPr>
        <p:spPr>
          <a:xfrm>
            <a:off x="671900" y="7292675"/>
            <a:ext cx="6428700" cy="1779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I did not really interact with any indigenous populations as I did not go to the New World. I did, however, wish to convert the native people that the Spanish encountered in the New World to Christianity and (at least on paper) insisted that they were treated well.</a:t>
            </a:r>
            <a:endParaRPr b="1" sz="1200">
              <a:solidFill>
                <a:srgbClr val="E95C3D"/>
              </a:solidFill>
              <a:latin typeface="Inter"/>
              <a:ea typeface="Inter"/>
              <a:cs typeface="Inter"/>
              <a:sym typeface="Inter"/>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50" name="Shape 650"/>
        <p:cNvGrpSpPr/>
        <p:nvPr/>
      </p:nvGrpSpPr>
      <p:grpSpPr>
        <a:xfrm>
          <a:off x="0" y="0"/>
          <a:ext cx="0" cy="0"/>
          <a:chOff x="0" y="0"/>
          <a:chExt cx="0" cy="0"/>
        </a:xfrm>
      </p:grpSpPr>
      <p:sp>
        <p:nvSpPr>
          <p:cNvPr id="651" name="Google Shape;651;p6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     Exploration Speed Dating Research (Exemplar)</a:t>
            </a:r>
            <a:endParaRPr sz="2400">
              <a:solidFill>
                <a:schemeClr val="dk1"/>
              </a:solidFill>
              <a:latin typeface="Halant"/>
              <a:ea typeface="Halant"/>
              <a:cs typeface="Halant"/>
              <a:sym typeface="Halant"/>
            </a:endParaRPr>
          </a:p>
        </p:txBody>
      </p:sp>
      <p:pic>
        <p:nvPicPr>
          <p:cNvPr id="652" name="Google Shape;652;p6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53" name="Google Shape;653;p6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54" name="Google Shape;654;p6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655" name="Google Shape;655;p6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656" name="Google Shape;656;p63"/>
          <p:cNvSpPr txBox="1"/>
          <p:nvPr/>
        </p:nvSpPr>
        <p:spPr>
          <a:xfrm>
            <a:off x="594300" y="655288"/>
            <a:ext cx="6583800" cy="95031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Answer the following questions based on your research of your assigned historical figure.</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Name of Historical Figure:</a:t>
            </a:r>
            <a:r>
              <a:rPr lang="en" sz="1200">
                <a:solidFill>
                  <a:srgbClr val="FF0000"/>
                </a:solidFill>
                <a:latin typeface="Inter"/>
                <a:ea typeface="Inter"/>
                <a:cs typeface="Inter"/>
                <a:sym typeface="Inter"/>
              </a:rPr>
              <a:t> </a:t>
            </a:r>
            <a:r>
              <a:rPr b="1" lang="en" sz="1200">
                <a:solidFill>
                  <a:srgbClr val="E95C3D"/>
                </a:solidFill>
                <a:latin typeface="Inter"/>
                <a:ea typeface="Inter"/>
                <a:cs typeface="Inter"/>
                <a:sym typeface="Inter"/>
              </a:rPr>
              <a:t>Queen Isabella I of Castile</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rgbClr val="FF0000"/>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Who is the author of your primary source (below) and why is that significant to our understanding of your historical figure’s perspective?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How does history view you?</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657" name="Google Shape;657;p63"/>
          <p:cNvSpPr txBox="1"/>
          <p:nvPr/>
        </p:nvSpPr>
        <p:spPr>
          <a:xfrm>
            <a:off x="671900" y="2263475"/>
            <a:ext cx="6428700" cy="1779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This source is a letter from myself and Ferdinand, so it is not completely clear how much of my own perspective is woven into the text. However, it is likely that my opinions are at least somewhat in the letter as I did rule Castile independently from Ferdinand. </a:t>
            </a:r>
            <a:endParaRPr b="1" sz="1200">
              <a:solidFill>
                <a:srgbClr val="E95C3D"/>
              </a:solidFill>
              <a:latin typeface="Inter"/>
              <a:ea typeface="Inter"/>
              <a:cs typeface="Inter"/>
              <a:sym typeface="Inter"/>
            </a:endParaRPr>
          </a:p>
        </p:txBody>
      </p:sp>
      <p:sp>
        <p:nvSpPr>
          <p:cNvPr id="658" name="Google Shape;658;p63"/>
          <p:cNvSpPr txBox="1"/>
          <p:nvPr/>
        </p:nvSpPr>
        <p:spPr>
          <a:xfrm>
            <a:off x="671900" y="4397075"/>
            <a:ext cx="6428700" cy="2108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History sees me as an important queen who helped to unite and strengthen Spain, as well as the benefactor of Christopher Columbus, whose expedition started a new era of global interconnections.</a:t>
            </a:r>
            <a:endParaRPr b="1" sz="1200">
              <a:solidFill>
                <a:srgbClr val="E95C3D"/>
              </a:solidFill>
              <a:latin typeface="Inter"/>
              <a:ea typeface="Inter"/>
              <a:cs typeface="Inter"/>
              <a:sym typeface="Inter"/>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62" name="Shape 662"/>
        <p:cNvGrpSpPr/>
        <p:nvPr/>
      </p:nvGrpSpPr>
      <p:grpSpPr>
        <a:xfrm>
          <a:off x="0" y="0"/>
          <a:ext cx="0" cy="0"/>
          <a:chOff x="0" y="0"/>
          <a:chExt cx="0" cy="0"/>
        </a:xfrm>
      </p:grpSpPr>
      <p:sp>
        <p:nvSpPr>
          <p:cNvPr id="663" name="Google Shape;663;p6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Primary Source (Queen Isabella I Exemplar)</a:t>
            </a:r>
            <a:endParaRPr sz="1500"/>
          </a:p>
        </p:txBody>
      </p:sp>
      <p:graphicFrame>
        <p:nvGraphicFramePr>
          <p:cNvPr id="664" name="Google Shape;664;p64"/>
          <p:cNvGraphicFramePr/>
          <p:nvPr/>
        </p:nvGraphicFramePr>
        <p:xfrm>
          <a:off x="472467" y="913602"/>
          <a:ext cx="3000000" cy="3000000"/>
        </p:xfrm>
        <a:graphic>
          <a:graphicData uri="http://schemas.openxmlformats.org/drawingml/2006/table">
            <a:tbl>
              <a:tblPr>
                <a:noFill/>
                <a:tableStyleId>{26DF7612-F71F-4D85-A540-86444A1270C5}</a:tableStyleId>
              </a:tblPr>
              <a:tblGrid>
                <a:gridCol w="2043725"/>
                <a:gridCol w="2510200"/>
                <a:gridCol w="2276975"/>
              </a:tblGrid>
              <a:tr h="2838975">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T</a:t>
                      </a:r>
                      <a:r>
                        <a:rPr lang="en" sz="1500">
                          <a:latin typeface="Plus Jakarta Sans"/>
                          <a:ea typeface="Plus Jakarta Sans"/>
                          <a:cs typeface="Plus Jakarta Sans"/>
                          <a:sym typeface="Plus Jakarta Sans"/>
                        </a:rPr>
                        <a:t> (Target Audience)</a:t>
                      </a:r>
                      <a:endParaRPr sz="1300">
                        <a:latin typeface="Plus Jakarta Sans"/>
                        <a:ea typeface="Plus Jakarta Sans"/>
                        <a:cs typeface="Plus Jakarta Sans"/>
                        <a:sym typeface="Plus Jakarta Sans"/>
                      </a:endParaRPr>
                    </a:p>
                    <a:p>
                      <a:pPr indent="0" lvl="0" marL="0" rtl="0" algn="l">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The target audience for this source was </a:t>
                      </a:r>
                      <a:r>
                        <a:rPr b="1" lang="en" sz="1000">
                          <a:solidFill>
                            <a:srgbClr val="E95C3D"/>
                          </a:solidFill>
                          <a:latin typeface="Inter"/>
                          <a:ea typeface="Inter"/>
                          <a:cs typeface="Inter"/>
                          <a:sym typeface="Inter"/>
                        </a:rPr>
                        <a:t>Commander</a:t>
                      </a:r>
                      <a:r>
                        <a:rPr b="1" lang="en" sz="1000">
                          <a:solidFill>
                            <a:srgbClr val="E95C3D"/>
                          </a:solidFill>
                          <a:latin typeface="Inter"/>
                          <a:ea typeface="Inter"/>
                          <a:cs typeface="Inter"/>
                          <a:sym typeface="Inter"/>
                        </a:rPr>
                        <a:t> Nicolas de Ovando, the governor of Hispaniola.</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Whose voice or perspective is not shared in this document?</a:t>
                      </a:r>
                      <a:endParaRPr sz="1300">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The perspective of the common people of Spain or the perspective of the native American people.</a:t>
                      </a:r>
                      <a:endParaRPr b="1" sz="1300">
                        <a:solidFill>
                          <a:srgbClr val="E95C3D"/>
                        </a:solidFill>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When was this document created and/or circulated? Who wrote it?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Ferdinand and Isabella wrote this in 1501.</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rgbClr val="FF0000"/>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events were occurring during the time this document was written?</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Spain had started their colonization of the Americas and was getting ready to conquer more people and land.</a:t>
                      </a:r>
                      <a:endParaRPr b="1" sz="1000">
                        <a:solidFill>
                          <a:srgbClr val="E95C3D"/>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To explain the expectations that the Spanish crown had for the colony of Hispaniola.</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The crown focuses on how the governor should establish relationships between the Spanish and natives, protecting the  land and converting the indigenous people.</a:t>
                      </a:r>
                      <a:endParaRPr b="1" sz="1000">
                        <a:solidFill>
                          <a:srgbClr val="E95C3D"/>
                        </a:solidFill>
                        <a:latin typeface="Inter"/>
                        <a:ea typeface="Inter"/>
                        <a:cs typeface="Inter"/>
                        <a:sym typeface="Inter"/>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94345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500">
                        <a:latin typeface="Plus Jakarta Sans"/>
                        <a:ea typeface="Plus Jakarta Sans"/>
                        <a:cs typeface="Plus Jakarta Sans"/>
                        <a:sym typeface="Plus Jakarta Sans"/>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K</a:t>
                      </a:r>
                      <a:r>
                        <a:rPr lang="en" sz="1500">
                          <a:latin typeface="Plus Jakarta Sans"/>
                          <a:ea typeface="Plus Jakarta Sans"/>
                          <a:cs typeface="Plus Jakarta Sans"/>
                          <a:sym typeface="Plus Jakarta Sans"/>
                        </a:rPr>
                        <a:t> (</a:t>
                      </a:r>
                      <a:r>
                        <a:rPr lang="en" sz="1500">
                          <a:latin typeface="Plus Jakarta Sans"/>
                          <a:ea typeface="Plus Jakarta Sans"/>
                          <a:cs typeface="Plus Jakarta Sans"/>
                          <a:sym typeface="Plus Jakarta Sans"/>
                        </a:rPr>
                        <a:t>Key</a:t>
                      </a:r>
                      <a:r>
                        <a:rPr lang="en" sz="1500">
                          <a:latin typeface="Plus Jakarta Sans"/>
                          <a:ea typeface="Plus Jakarta Sans"/>
                          <a:cs typeface="Plus Jakarta Sans"/>
                          <a:sym typeface="Plus Jakarta Sans"/>
                        </a:rPr>
                        <a:t> Perspective)</a:t>
                      </a:r>
                      <a:endParaRPr sz="1500">
                        <a:latin typeface="Plus Jakarta Sans"/>
                        <a:ea typeface="Plus Jakarta Sans"/>
                        <a:cs typeface="Plus Jakarta Sans"/>
                        <a:sym typeface="Plus Jakarta Sans"/>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The author is European royalty, so they are writing with the perspective of pushing not only their own best </a:t>
                      </a:r>
                      <a:r>
                        <a:rPr b="1" lang="en" sz="1000">
                          <a:solidFill>
                            <a:srgbClr val="E95C3D"/>
                          </a:solidFill>
                          <a:latin typeface="Inter"/>
                          <a:ea typeface="Inter"/>
                          <a:cs typeface="Inter"/>
                          <a:sym typeface="Inter"/>
                        </a:rPr>
                        <a:t>interests but that of the state as well. They are Christian and very focused on the spread of Christianity (just like they were within Spain itself) and believe in the superiority of their religion and culture.</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during this time period?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The Europeans explored with the mindset that they were superiori and that they wanted to gain gold and glory while also spreading Christianity.The way they wrote about their goals in the New World was often tinged with those perspectives.</a:t>
                      </a:r>
                      <a:endParaRPr b="1" sz="1000">
                        <a:solidFill>
                          <a:srgbClr val="E95C3D"/>
                        </a:solidFill>
                        <a:latin typeface="Inter"/>
                        <a:ea typeface="Inter"/>
                        <a:cs typeface="Inter"/>
                        <a:sym typeface="Inter"/>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328250">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document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This is significant because it gives insight into how much power the governors had in Spanish America. For instance, it is clear that the crown gave this governor the ability to determine fair taxes on the native people and how much their labor would be paid. It also shows how important the conversion of the natives to Christianity was.</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latin typeface="Inter"/>
                          <a:ea typeface="Inter"/>
                          <a:cs typeface="Inter"/>
                          <a:sym typeface="Inter"/>
                        </a:rPr>
                        <a:t>2. Provide one quote from the document that demonstrates why it might be considered historically significant. Explain your reasoning.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a:t>
                      </a:r>
                      <a:r>
                        <a:rPr b="1" lang="en" sz="1000">
                          <a:solidFill>
                            <a:srgbClr val="E95C3D"/>
                          </a:solidFill>
                          <a:latin typeface="Inter"/>
                          <a:ea typeface="Inter"/>
                          <a:cs typeface="Inter"/>
                          <a:sym typeface="Inter"/>
                        </a:rPr>
                        <a:t>Because it will be necessary to use Indian labor in mining gold and other tasks We have</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ordered done, you are to require the Indians to work in the things of Our service, paying to each the salary that seems just to you . .” This demonstrates that the native people were seen as a labor force, and although on paper they were meant to have a salary, leaving it up to the discretion of the governor gave him ample opportunity to create an unfair system of labor that benefited the Europeans and harmed the natives.</a:t>
                      </a:r>
                      <a:endParaRPr b="1" sz="1000">
                        <a:solidFill>
                          <a:srgbClr val="E95C3D"/>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665" name="Google Shape;665;p64"/>
          <p:cNvGraphicFramePr/>
          <p:nvPr/>
        </p:nvGraphicFramePr>
        <p:xfrm>
          <a:off x="561691" y="4862067"/>
          <a:ext cx="3000000" cy="3000000"/>
        </p:xfrm>
        <a:graphic>
          <a:graphicData uri="http://schemas.openxmlformats.org/drawingml/2006/table">
            <a:tbl>
              <a:tblPr>
                <a:noFill/>
                <a:tableStyleId>{26DF7612-F71F-4D85-A540-86444A1270C5}</a:tableStyleId>
              </a:tblPr>
              <a:tblGrid>
                <a:gridCol w="1839725"/>
              </a:tblGrid>
              <a:tr h="608075">
                <a:tc>
                  <a:txBody>
                    <a:bodyPr/>
                    <a:lstStyle/>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Admonish</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Caciques</a:t>
                      </a:r>
                      <a:endParaRPr b="1" sz="1000">
                        <a:solidFill>
                          <a:srgbClr val="E95C3D"/>
                        </a:solidFill>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Principales</a:t>
                      </a:r>
                      <a:endParaRPr b="1" sz="1000">
                        <a:solidFill>
                          <a:srgbClr val="E95C3D"/>
                        </a:solidFill>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666" name="Google Shape;666;p6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667" name="Google Shape;667;p6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68" name="Google Shape;668;p6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72" name="Shape 672"/>
        <p:cNvGrpSpPr/>
        <p:nvPr/>
      </p:nvGrpSpPr>
      <p:grpSpPr>
        <a:xfrm>
          <a:off x="0" y="0"/>
          <a:ext cx="0" cy="0"/>
          <a:chOff x="0" y="0"/>
          <a:chExt cx="0" cy="0"/>
        </a:xfrm>
      </p:grpSpPr>
      <p:sp>
        <p:nvSpPr>
          <p:cNvPr id="673" name="Google Shape;673;p6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     Exploration Speed Dating Research (Exemplar)</a:t>
            </a:r>
            <a:endParaRPr sz="2400">
              <a:solidFill>
                <a:schemeClr val="dk1"/>
              </a:solidFill>
              <a:latin typeface="Halant"/>
              <a:ea typeface="Halant"/>
              <a:cs typeface="Halant"/>
              <a:sym typeface="Halant"/>
            </a:endParaRPr>
          </a:p>
        </p:txBody>
      </p:sp>
      <p:pic>
        <p:nvPicPr>
          <p:cNvPr id="674" name="Google Shape;674;p6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75" name="Google Shape;675;p6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76" name="Google Shape;676;p6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677" name="Google Shape;677;p6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678" name="Google Shape;678;p65"/>
          <p:cNvSpPr txBox="1"/>
          <p:nvPr/>
        </p:nvSpPr>
        <p:spPr>
          <a:xfrm>
            <a:off x="594300" y="655288"/>
            <a:ext cx="6583800" cy="116274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Answer the following questions based on your research of your assigned historical figure.</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Name of Historical Figure: </a:t>
            </a:r>
            <a:r>
              <a:rPr b="1" lang="en" sz="1200">
                <a:solidFill>
                  <a:srgbClr val="E95C3D"/>
                </a:solidFill>
                <a:latin typeface="Inter"/>
                <a:ea typeface="Inter"/>
                <a:cs typeface="Inter"/>
                <a:sym typeface="Inter"/>
              </a:rPr>
              <a:t>Juan Ginés de Sepúlveda</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Where are you from?</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What is your occupation/position in society?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What is your most important contribution to history?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What obstacles did you face?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How did you interact with foreign people?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679" name="Google Shape;679;p65"/>
          <p:cNvSpPr txBox="1"/>
          <p:nvPr/>
        </p:nvSpPr>
        <p:spPr>
          <a:xfrm>
            <a:off x="671900" y="2034875"/>
            <a:ext cx="6428700" cy="492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Spain</a:t>
            </a:r>
            <a:endParaRPr b="1" sz="1200">
              <a:solidFill>
                <a:srgbClr val="E95C3D"/>
              </a:solidFill>
              <a:latin typeface="Inter"/>
              <a:ea typeface="Inter"/>
              <a:cs typeface="Inter"/>
              <a:sym typeface="Inter"/>
            </a:endParaRPr>
          </a:p>
        </p:txBody>
      </p:sp>
      <p:sp>
        <p:nvSpPr>
          <p:cNvPr id="680" name="Google Shape;680;p65"/>
          <p:cNvSpPr txBox="1"/>
          <p:nvPr/>
        </p:nvSpPr>
        <p:spPr>
          <a:xfrm>
            <a:off x="671850" y="2862000"/>
            <a:ext cx="6428700" cy="783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I am a humanist and philosopher </a:t>
            </a:r>
            <a:endParaRPr b="1" sz="1200">
              <a:solidFill>
                <a:srgbClr val="E95C3D"/>
              </a:solidFill>
              <a:latin typeface="Inter"/>
              <a:ea typeface="Inter"/>
              <a:cs typeface="Inter"/>
              <a:sym typeface="Inter"/>
            </a:endParaRPr>
          </a:p>
        </p:txBody>
      </p:sp>
      <p:sp>
        <p:nvSpPr>
          <p:cNvPr id="681" name="Google Shape;681;p65"/>
          <p:cNvSpPr txBox="1"/>
          <p:nvPr/>
        </p:nvSpPr>
        <p:spPr>
          <a:xfrm>
            <a:off x="671900" y="4168475"/>
            <a:ext cx="6428700" cy="109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I am well known for translating some of Artistotle’s works. I was consulted by the Council of the Indies when King Charles V signed the “New Laws” to prohibit enslavement of Native Americans and ordered further conquest in his name to stop until the Council determined if Spain’s missions were just.</a:t>
            </a:r>
            <a:endParaRPr b="1" sz="1200">
              <a:solidFill>
                <a:srgbClr val="E95C3D"/>
              </a:solidFill>
              <a:latin typeface="Inter"/>
              <a:ea typeface="Inter"/>
              <a:cs typeface="Inter"/>
              <a:sym typeface="Inter"/>
            </a:endParaRPr>
          </a:p>
        </p:txBody>
      </p:sp>
      <p:sp>
        <p:nvSpPr>
          <p:cNvPr id="682" name="Google Shape;682;p65"/>
          <p:cNvSpPr txBox="1"/>
          <p:nvPr/>
        </p:nvSpPr>
        <p:spPr>
          <a:xfrm>
            <a:off x="671900" y="5616275"/>
            <a:ext cx="6428700" cy="1323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200">
                <a:solidFill>
                  <a:srgbClr val="E95C3D"/>
                </a:solidFill>
                <a:latin typeface="Inter"/>
                <a:ea typeface="Inter"/>
                <a:cs typeface="Inter"/>
                <a:sym typeface="Inter"/>
              </a:rPr>
              <a:t>My views were challenged significantly, especially by Bartolomé de las Casas during the Valladolid Debates. At times, my works faced censorship and I was opposed by prominent universities.</a:t>
            </a:r>
            <a:endParaRPr b="1" sz="1200">
              <a:solidFill>
                <a:srgbClr val="E95C3D"/>
              </a:solidFill>
              <a:latin typeface="Inter"/>
              <a:ea typeface="Inter"/>
              <a:cs typeface="Inter"/>
              <a:sym typeface="Inter"/>
            </a:endParaRPr>
          </a:p>
        </p:txBody>
      </p:sp>
      <p:sp>
        <p:nvSpPr>
          <p:cNvPr id="683" name="Google Shape;683;p65"/>
          <p:cNvSpPr txBox="1"/>
          <p:nvPr/>
        </p:nvSpPr>
        <p:spPr>
          <a:xfrm>
            <a:off x="671900" y="7292675"/>
            <a:ext cx="6428700" cy="1779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I never interacted with the indigenous people of the New World. All of my thoughts on them were hypothetical. I did, however, think that they were barbaric and believe in the superiority of the Europeans.</a:t>
            </a:r>
            <a:endParaRPr b="1" sz="1200">
              <a:solidFill>
                <a:srgbClr val="E95C3D"/>
              </a:solidFill>
              <a:latin typeface="Inter"/>
              <a:ea typeface="Inter"/>
              <a:cs typeface="Inter"/>
              <a:sym typeface="Inter"/>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87" name="Shape 687"/>
        <p:cNvGrpSpPr/>
        <p:nvPr/>
      </p:nvGrpSpPr>
      <p:grpSpPr>
        <a:xfrm>
          <a:off x="0" y="0"/>
          <a:ext cx="0" cy="0"/>
          <a:chOff x="0" y="0"/>
          <a:chExt cx="0" cy="0"/>
        </a:xfrm>
      </p:grpSpPr>
      <p:sp>
        <p:nvSpPr>
          <p:cNvPr id="688" name="Google Shape;688;p6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     Exploration Speed Dating Research (Exemplar)</a:t>
            </a:r>
            <a:endParaRPr sz="2400">
              <a:solidFill>
                <a:schemeClr val="dk1"/>
              </a:solidFill>
              <a:latin typeface="Halant"/>
              <a:ea typeface="Halant"/>
              <a:cs typeface="Halant"/>
              <a:sym typeface="Halant"/>
            </a:endParaRPr>
          </a:p>
        </p:txBody>
      </p:sp>
      <p:pic>
        <p:nvPicPr>
          <p:cNvPr id="689" name="Google Shape;689;p6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690" name="Google Shape;690;p6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91" name="Google Shape;691;p6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692" name="Google Shape;692;p6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693" name="Google Shape;693;p66"/>
          <p:cNvSpPr txBox="1"/>
          <p:nvPr/>
        </p:nvSpPr>
        <p:spPr>
          <a:xfrm>
            <a:off x="594300" y="655288"/>
            <a:ext cx="6583800" cy="95031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Answer the following questions based on your research of your assigned historical figure.</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Name of Historical Figure:</a:t>
            </a:r>
            <a:r>
              <a:rPr lang="en" sz="1200">
                <a:solidFill>
                  <a:srgbClr val="FF0000"/>
                </a:solidFill>
                <a:latin typeface="Inter"/>
                <a:ea typeface="Inter"/>
                <a:cs typeface="Inter"/>
                <a:sym typeface="Inter"/>
              </a:rPr>
              <a:t> </a:t>
            </a:r>
            <a:r>
              <a:rPr b="1" lang="en" sz="1200">
                <a:solidFill>
                  <a:srgbClr val="E95C3D"/>
                </a:solidFill>
                <a:latin typeface="Inter"/>
                <a:ea typeface="Inter"/>
                <a:cs typeface="Inter"/>
                <a:sym typeface="Inter"/>
              </a:rPr>
              <a:t>Juan Ginés de Sepúlveda</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rgbClr val="FF0000"/>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Who is the author of your primary source (below) and why is that significant to our understanding of your historical figure’s perspective?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How does history view you?</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694" name="Google Shape;694;p66"/>
          <p:cNvSpPr txBox="1"/>
          <p:nvPr/>
        </p:nvSpPr>
        <p:spPr>
          <a:xfrm>
            <a:off x="671900" y="2263475"/>
            <a:ext cx="6428700" cy="1779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This source is an excerpt from my work </a:t>
            </a:r>
            <a:r>
              <a:rPr b="1" i="1" lang="en" sz="1200">
                <a:solidFill>
                  <a:srgbClr val="E95C3D"/>
                </a:solidFill>
                <a:latin typeface="Inter"/>
                <a:ea typeface="Inter"/>
                <a:cs typeface="Inter"/>
                <a:sym typeface="Inter"/>
              </a:rPr>
              <a:t>The Second Democrates </a:t>
            </a:r>
            <a:r>
              <a:rPr b="1" lang="en" sz="1200">
                <a:solidFill>
                  <a:srgbClr val="E95C3D"/>
                </a:solidFill>
                <a:latin typeface="Inter"/>
                <a:ea typeface="Inter"/>
                <a:cs typeface="Inter"/>
                <a:sym typeface="Inter"/>
              </a:rPr>
              <a:t>and does a good job of exemplifying my perspective.</a:t>
            </a:r>
            <a:endParaRPr b="1" sz="1200">
              <a:solidFill>
                <a:srgbClr val="E95C3D"/>
              </a:solidFill>
              <a:latin typeface="Inter"/>
              <a:ea typeface="Inter"/>
              <a:cs typeface="Inter"/>
              <a:sym typeface="Inter"/>
            </a:endParaRPr>
          </a:p>
        </p:txBody>
      </p:sp>
      <p:sp>
        <p:nvSpPr>
          <p:cNvPr id="695" name="Google Shape;695;p66"/>
          <p:cNvSpPr txBox="1"/>
          <p:nvPr/>
        </p:nvSpPr>
        <p:spPr>
          <a:xfrm>
            <a:off x="671900" y="4397075"/>
            <a:ext cx="6428700" cy="2108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History sees me as a nationalist who believed that the native people in the New World were barbarians. I am also seen as </a:t>
            </a:r>
            <a:r>
              <a:rPr b="1" lang="en" sz="1200">
                <a:solidFill>
                  <a:srgbClr val="E95C3D"/>
                </a:solidFill>
                <a:latin typeface="Inter"/>
                <a:ea typeface="Inter"/>
                <a:cs typeface="Inter"/>
                <a:sym typeface="Inter"/>
              </a:rPr>
              <a:t>Bartolomé de las Casas</a:t>
            </a:r>
            <a:r>
              <a:rPr b="1" lang="en" sz="1200">
                <a:solidFill>
                  <a:srgbClr val="E95C3D"/>
                </a:solidFill>
                <a:latin typeface="Inter"/>
                <a:ea typeface="Inter"/>
                <a:cs typeface="Inter"/>
                <a:sym typeface="Inter"/>
              </a:rPr>
              <a:t>’ rival. He fought for the rights of the indigenous people that I argued were inferior.</a:t>
            </a:r>
            <a:endParaRPr b="1" sz="1200">
              <a:solidFill>
                <a:srgbClr val="E95C3D"/>
              </a:solidFill>
              <a:latin typeface="Inter"/>
              <a:ea typeface="Inter"/>
              <a:cs typeface="Inter"/>
              <a:sym typeface="Inter"/>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99" name="Shape 699"/>
        <p:cNvGrpSpPr/>
        <p:nvPr/>
      </p:nvGrpSpPr>
      <p:grpSpPr>
        <a:xfrm>
          <a:off x="0" y="0"/>
          <a:ext cx="0" cy="0"/>
          <a:chOff x="0" y="0"/>
          <a:chExt cx="0" cy="0"/>
        </a:xfrm>
      </p:grpSpPr>
      <p:sp>
        <p:nvSpPr>
          <p:cNvPr id="700" name="Google Shape;700;p6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Primary Source (de Sepúlveda Exemplar)</a:t>
            </a:r>
            <a:endParaRPr sz="1500"/>
          </a:p>
        </p:txBody>
      </p:sp>
      <p:graphicFrame>
        <p:nvGraphicFramePr>
          <p:cNvPr id="701" name="Google Shape;701;p67"/>
          <p:cNvGraphicFramePr/>
          <p:nvPr/>
        </p:nvGraphicFramePr>
        <p:xfrm>
          <a:off x="472467" y="913602"/>
          <a:ext cx="3000000" cy="3000000"/>
        </p:xfrm>
        <a:graphic>
          <a:graphicData uri="http://schemas.openxmlformats.org/drawingml/2006/table">
            <a:tbl>
              <a:tblPr>
                <a:noFill/>
                <a:tableStyleId>{26DF7612-F71F-4D85-A540-86444A1270C5}</a:tableStyleId>
              </a:tblPr>
              <a:tblGrid>
                <a:gridCol w="2043725"/>
                <a:gridCol w="2510200"/>
                <a:gridCol w="2276975"/>
              </a:tblGrid>
              <a:tr h="2838975">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T</a:t>
                      </a:r>
                      <a:r>
                        <a:rPr lang="en" sz="1500">
                          <a:latin typeface="Plus Jakarta Sans"/>
                          <a:ea typeface="Plus Jakarta Sans"/>
                          <a:cs typeface="Plus Jakarta Sans"/>
                          <a:sym typeface="Plus Jakarta Sans"/>
                        </a:rPr>
                        <a:t> (Target Audience)</a:t>
                      </a:r>
                      <a:endParaRPr sz="1300">
                        <a:latin typeface="Plus Jakarta Sans"/>
                        <a:ea typeface="Plus Jakarta Sans"/>
                        <a:cs typeface="Plus Jakarta Sans"/>
                        <a:sym typeface="Plus Jakarta Sans"/>
                      </a:endParaRPr>
                    </a:p>
                    <a:p>
                      <a:pPr indent="0" lvl="0" marL="0" rtl="0" algn="l">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The target audience for this source was European scholars.</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Whose voice or perspective is not shared in this document?</a:t>
                      </a:r>
                      <a:endParaRPr sz="1300">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The perspective of the indigenous people of the New World.</a:t>
                      </a:r>
                      <a:endParaRPr b="1" sz="1300">
                        <a:solidFill>
                          <a:srgbClr val="E95C3D"/>
                        </a:solidFill>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When was this document created and/or circulated? Who wrote it?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Juan Ginés de Sepúlveda</a:t>
                      </a:r>
                      <a:r>
                        <a:rPr b="1" lang="en" sz="1000">
                          <a:solidFill>
                            <a:srgbClr val="E95C3D"/>
                          </a:solidFill>
                          <a:latin typeface="Inter"/>
                          <a:ea typeface="Inter"/>
                          <a:cs typeface="Inter"/>
                          <a:sym typeface="Inter"/>
                        </a:rPr>
                        <a:t> wrote this piece in 1547.</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rgbClr val="FF0000"/>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events were occurring during the time this document was written?</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Spain had conquered large portions of South America. Charles V put into place the “new laws” to stop the enslavement of native Americans in 1542 and </a:t>
                      </a:r>
                      <a:r>
                        <a:rPr b="1" lang="en" sz="1000">
                          <a:solidFill>
                            <a:srgbClr val="E95C3D"/>
                          </a:solidFill>
                          <a:latin typeface="Inter"/>
                          <a:ea typeface="Inter"/>
                          <a:cs typeface="Inter"/>
                          <a:sym typeface="Inter"/>
                        </a:rPr>
                        <a:t>Bartolomé de las Casas</a:t>
                      </a:r>
                      <a:r>
                        <a:rPr b="1" lang="en" sz="1000">
                          <a:solidFill>
                            <a:srgbClr val="E95C3D"/>
                          </a:solidFill>
                          <a:latin typeface="Inter"/>
                          <a:ea typeface="Inter"/>
                          <a:cs typeface="Inter"/>
                          <a:sym typeface="Inter"/>
                        </a:rPr>
                        <a:t> was arguing for the rights and proper treatment of the indigenous people.</a:t>
                      </a:r>
                      <a:endParaRPr b="1" sz="1000">
                        <a:solidFill>
                          <a:srgbClr val="E95C3D"/>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To justify the mistreatment of native Americans based on the philosophies he studied.</a:t>
                      </a:r>
                      <a:endParaRPr b="1" sz="1000">
                        <a:solidFill>
                          <a:srgbClr val="E95C3D"/>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Sepulveda makes the argument that the Europeans are superior to the natives, calling the native people barbarians and even referring to them as apes instead of men.</a:t>
                      </a:r>
                      <a:endParaRPr b="1" sz="1000">
                        <a:solidFill>
                          <a:srgbClr val="E95C3D"/>
                        </a:solidFill>
                        <a:latin typeface="Inter"/>
                        <a:ea typeface="Inter"/>
                        <a:cs typeface="Inter"/>
                        <a:sym typeface="Inter"/>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94345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500">
                        <a:latin typeface="Plus Jakarta Sans"/>
                        <a:ea typeface="Plus Jakarta Sans"/>
                        <a:cs typeface="Plus Jakarta Sans"/>
                        <a:sym typeface="Plus Jakarta Sans"/>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K</a:t>
                      </a:r>
                      <a:r>
                        <a:rPr lang="en" sz="1500">
                          <a:latin typeface="Plus Jakarta Sans"/>
                          <a:ea typeface="Plus Jakarta Sans"/>
                          <a:cs typeface="Plus Jakarta Sans"/>
                          <a:sym typeface="Plus Jakarta Sans"/>
                        </a:rPr>
                        <a:t> (</a:t>
                      </a:r>
                      <a:r>
                        <a:rPr lang="en" sz="1500">
                          <a:latin typeface="Plus Jakarta Sans"/>
                          <a:ea typeface="Plus Jakarta Sans"/>
                          <a:cs typeface="Plus Jakarta Sans"/>
                          <a:sym typeface="Plus Jakarta Sans"/>
                        </a:rPr>
                        <a:t>Key</a:t>
                      </a:r>
                      <a:r>
                        <a:rPr lang="en" sz="1500">
                          <a:latin typeface="Plus Jakarta Sans"/>
                          <a:ea typeface="Plus Jakarta Sans"/>
                          <a:cs typeface="Plus Jakarta Sans"/>
                          <a:sym typeface="Plus Jakarta Sans"/>
                        </a:rPr>
                        <a:t> Perspective)</a:t>
                      </a:r>
                      <a:endParaRPr sz="1500">
                        <a:latin typeface="Plus Jakarta Sans"/>
                        <a:ea typeface="Plus Jakarta Sans"/>
                        <a:cs typeface="Plus Jakarta Sans"/>
                        <a:sym typeface="Plus Jakarta Sans"/>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The author is a European nationalist and philosopher who wanted to promote the ideal of the superiority of the European people He does this using justifications based on European philosophers such as Aristotle. He bases all of his arguments on theoretical ideas as he never actually went to the New World or encountered indigenous people.</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during this time period?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Many</a:t>
                      </a:r>
                      <a:r>
                        <a:rPr b="1" lang="en" sz="1000">
                          <a:solidFill>
                            <a:srgbClr val="E95C3D"/>
                          </a:solidFill>
                          <a:latin typeface="Inter"/>
                          <a:ea typeface="Inter"/>
                          <a:cs typeface="Inter"/>
                          <a:sym typeface="Inter"/>
                        </a:rPr>
                        <a:t> Europeans genuinely believed in their own preconceived superiority, which made it easy for them to write about the native people with such lack of understanding of that culture. A lot of this stemmed from their beliefs in Christianity and their desire to “save” others by converting them so they felt justified in their methods.</a:t>
                      </a:r>
                      <a:endParaRPr b="1" sz="1000">
                        <a:solidFill>
                          <a:srgbClr val="E95C3D"/>
                        </a:solidFill>
                        <a:latin typeface="Inter"/>
                        <a:ea typeface="Inter"/>
                        <a:cs typeface="Inter"/>
                        <a:sym typeface="Inter"/>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328250">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document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This is significant because it shows that even the Europeans who did not have contact </a:t>
                      </a:r>
                      <a:r>
                        <a:rPr b="1" lang="en" sz="1000">
                          <a:solidFill>
                            <a:srgbClr val="E95C3D"/>
                          </a:solidFill>
                          <a:latin typeface="Inter"/>
                          <a:ea typeface="Inter"/>
                          <a:cs typeface="Inter"/>
                          <a:sym typeface="Inter"/>
                        </a:rPr>
                        <a:t>with</a:t>
                      </a:r>
                      <a:r>
                        <a:rPr b="1" lang="en" sz="1000">
                          <a:solidFill>
                            <a:srgbClr val="E95C3D"/>
                          </a:solidFill>
                          <a:latin typeface="Inter"/>
                          <a:ea typeface="Inter"/>
                          <a:cs typeface="Inter"/>
                          <a:sym typeface="Inter"/>
                        </a:rPr>
                        <a:t> the native people felt that the Europeans were superior and the native population was fit to be serving the Europeans. It also shows how much of an impact the writings of the explorers had on others, as Sepulveda must have read several accounts to be able to write the conclusions he does.</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latin typeface="Inter"/>
                          <a:ea typeface="Inter"/>
                          <a:cs typeface="Inter"/>
                          <a:sym typeface="Inter"/>
                        </a:rPr>
                        <a:t>2. Provide one quote from the document that demonstrates why it might be considered historically significant. Explain your reasoning.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a:t>
                      </a:r>
                      <a:r>
                        <a:rPr b="1" lang="en" sz="1000">
                          <a:solidFill>
                            <a:srgbClr val="E95C3D"/>
                          </a:solidFill>
                          <a:latin typeface="Inter"/>
                          <a:ea typeface="Inter"/>
                          <a:cs typeface="Inter"/>
                          <a:sym typeface="Inter"/>
                        </a:rPr>
                        <a:t>The Spanish have a perfect right to rule these barbarians of the New World and the adjacent islands, who in prudence, skill, virtues, and humanity are as inferior to the Spanish as children to adults, or women to men; for there exists between the two as great a difference as between savage and cruel races and the most merciful”- This quote shows that there was a belief that there was something inherently inferior about the indigenous people in the Americas, and thus this belief justified the cruel treatments of the native American people.</a:t>
                      </a:r>
                      <a:endParaRPr b="1" sz="1000">
                        <a:solidFill>
                          <a:srgbClr val="E95C3D"/>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702" name="Google Shape;702;p67"/>
          <p:cNvGraphicFramePr/>
          <p:nvPr/>
        </p:nvGraphicFramePr>
        <p:xfrm>
          <a:off x="561691" y="4862067"/>
          <a:ext cx="3000000" cy="3000000"/>
        </p:xfrm>
        <a:graphic>
          <a:graphicData uri="http://schemas.openxmlformats.org/drawingml/2006/table">
            <a:tbl>
              <a:tblPr>
                <a:noFill/>
                <a:tableStyleId>{26DF7612-F71F-4D85-A540-86444A1270C5}</a:tableStyleId>
              </a:tblPr>
              <a:tblGrid>
                <a:gridCol w="1839725"/>
              </a:tblGrid>
              <a:tr h="608075">
                <a:tc>
                  <a:txBody>
                    <a:bodyPr/>
                    <a:lstStyle/>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Adjacent</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Imprudence</a:t>
                      </a:r>
                      <a:endParaRPr b="1" sz="1000">
                        <a:solidFill>
                          <a:srgbClr val="E95C3D"/>
                        </a:solidFill>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Hereditary</a:t>
                      </a:r>
                      <a:endParaRPr b="1" sz="1000">
                        <a:solidFill>
                          <a:srgbClr val="E95C3D"/>
                        </a:solidFill>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703" name="Google Shape;703;p6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704" name="Google Shape;704;p6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05" name="Google Shape;705;p6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09" name="Shape 709"/>
        <p:cNvGrpSpPr/>
        <p:nvPr/>
      </p:nvGrpSpPr>
      <p:grpSpPr>
        <a:xfrm>
          <a:off x="0" y="0"/>
          <a:ext cx="0" cy="0"/>
          <a:chOff x="0" y="0"/>
          <a:chExt cx="0" cy="0"/>
        </a:xfrm>
      </p:grpSpPr>
      <p:sp>
        <p:nvSpPr>
          <p:cNvPr id="710" name="Google Shape;710;p6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     Exploration Speed Dating Research (Exemplar)</a:t>
            </a:r>
            <a:endParaRPr sz="2400">
              <a:solidFill>
                <a:schemeClr val="dk1"/>
              </a:solidFill>
              <a:latin typeface="Halant"/>
              <a:ea typeface="Halant"/>
              <a:cs typeface="Halant"/>
              <a:sym typeface="Halant"/>
            </a:endParaRPr>
          </a:p>
        </p:txBody>
      </p:sp>
      <p:pic>
        <p:nvPicPr>
          <p:cNvPr id="711" name="Google Shape;711;p6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12" name="Google Shape;712;p6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13" name="Google Shape;713;p6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714" name="Google Shape;714;p6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715" name="Google Shape;715;p68"/>
          <p:cNvSpPr txBox="1"/>
          <p:nvPr/>
        </p:nvSpPr>
        <p:spPr>
          <a:xfrm>
            <a:off x="594300" y="655288"/>
            <a:ext cx="6583800" cy="116274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Answer the following questions based on your research of your assigned historical figure.</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Name of Historical Figure: </a:t>
            </a:r>
            <a:r>
              <a:rPr b="1" lang="en" sz="1200">
                <a:solidFill>
                  <a:srgbClr val="E95C3D"/>
                </a:solidFill>
                <a:latin typeface="Inter"/>
                <a:ea typeface="Inter"/>
                <a:cs typeface="Inter"/>
                <a:sym typeface="Inter"/>
              </a:rPr>
              <a:t>Amerigo Vespucci</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rgbClr val="FF0000"/>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Where are you from?</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What is your occupation/position in society?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What is your most important contribution to history?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What obstacles did you face?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How did you interact with foreign people?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716" name="Google Shape;716;p68"/>
          <p:cNvSpPr txBox="1"/>
          <p:nvPr/>
        </p:nvSpPr>
        <p:spPr>
          <a:xfrm>
            <a:off x="671900" y="2034875"/>
            <a:ext cx="6428700" cy="492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Italy</a:t>
            </a:r>
            <a:endParaRPr b="1" sz="1200">
              <a:solidFill>
                <a:srgbClr val="E95C3D"/>
              </a:solidFill>
              <a:latin typeface="Inter"/>
              <a:ea typeface="Inter"/>
              <a:cs typeface="Inter"/>
              <a:sym typeface="Inter"/>
            </a:endParaRPr>
          </a:p>
        </p:txBody>
      </p:sp>
      <p:sp>
        <p:nvSpPr>
          <p:cNvPr id="717" name="Google Shape;717;p68"/>
          <p:cNvSpPr txBox="1"/>
          <p:nvPr/>
        </p:nvSpPr>
        <p:spPr>
          <a:xfrm>
            <a:off x="671850" y="2862000"/>
            <a:ext cx="6428700" cy="783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I am an explorer</a:t>
            </a:r>
            <a:endParaRPr b="1" sz="1200">
              <a:solidFill>
                <a:srgbClr val="E95C3D"/>
              </a:solidFill>
              <a:latin typeface="Inter"/>
              <a:ea typeface="Inter"/>
              <a:cs typeface="Inter"/>
              <a:sym typeface="Inter"/>
            </a:endParaRPr>
          </a:p>
        </p:txBody>
      </p:sp>
      <p:sp>
        <p:nvSpPr>
          <p:cNvPr id="718" name="Google Shape;718;p68"/>
          <p:cNvSpPr txBox="1"/>
          <p:nvPr/>
        </p:nvSpPr>
        <p:spPr>
          <a:xfrm>
            <a:off x="671900" y="4168475"/>
            <a:ext cx="6428700" cy="109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I am most well known for determining that the “New World” was not Asia, as Columbus believed, but instead a new continent entirely. That is why the Americas were named after me.</a:t>
            </a:r>
            <a:endParaRPr b="1" sz="1200">
              <a:solidFill>
                <a:srgbClr val="E95C3D"/>
              </a:solidFill>
              <a:latin typeface="Inter"/>
              <a:ea typeface="Inter"/>
              <a:cs typeface="Inter"/>
              <a:sym typeface="Inter"/>
            </a:endParaRPr>
          </a:p>
        </p:txBody>
      </p:sp>
      <p:sp>
        <p:nvSpPr>
          <p:cNvPr id="719" name="Google Shape;719;p68"/>
          <p:cNvSpPr txBox="1"/>
          <p:nvPr/>
        </p:nvSpPr>
        <p:spPr>
          <a:xfrm>
            <a:off x="671900" y="5616275"/>
            <a:ext cx="6428700" cy="1323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I faced </a:t>
            </a:r>
            <a:r>
              <a:rPr b="1" lang="en" sz="1200">
                <a:solidFill>
                  <a:srgbClr val="E95C3D"/>
                </a:solidFill>
                <a:latin typeface="Inter"/>
                <a:ea typeface="Inter"/>
                <a:cs typeface="Inter"/>
                <a:sym typeface="Inter"/>
              </a:rPr>
              <a:t>challenges</a:t>
            </a:r>
            <a:r>
              <a:rPr b="1" lang="en" sz="1200">
                <a:solidFill>
                  <a:srgbClr val="E95C3D"/>
                </a:solidFill>
                <a:latin typeface="Inter"/>
                <a:ea typeface="Inter"/>
                <a:cs typeface="Inter"/>
                <a:sym typeface="Inter"/>
              </a:rPr>
              <a:t> to charting unknown territory with unpredictable weather, treacherous waters, and </a:t>
            </a:r>
            <a:r>
              <a:rPr b="1" lang="en" sz="1200">
                <a:solidFill>
                  <a:srgbClr val="E95C3D"/>
                </a:solidFill>
                <a:latin typeface="Inter"/>
                <a:ea typeface="Inter"/>
                <a:cs typeface="Inter"/>
                <a:sym typeface="Inter"/>
              </a:rPr>
              <a:t>limited</a:t>
            </a:r>
            <a:r>
              <a:rPr b="1" lang="en" sz="1200">
                <a:solidFill>
                  <a:srgbClr val="E95C3D"/>
                </a:solidFill>
                <a:latin typeface="Inter"/>
                <a:ea typeface="Inter"/>
                <a:cs typeface="Inter"/>
                <a:sym typeface="Inter"/>
              </a:rPr>
              <a:t> navigation techniques. </a:t>
            </a:r>
            <a:endParaRPr b="1" sz="1200">
              <a:solidFill>
                <a:srgbClr val="E95C3D"/>
              </a:solidFill>
              <a:latin typeface="Inter"/>
              <a:ea typeface="Inter"/>
              <a:cs typeface="Inter"/>
              <a:sym typeface="Inter"/>
            </a:endParaRPr>
          </a:p>
        </p:txBody>
      </p:sp>
      <p:sp>
        <p:nvSpPr>
          <p:cNvPr id="720" name="Google Shape;720;p68"/>
          <p:cNvSpPr txBox="1"/>
          <p:nvPr/>
        </p:nvSpPr>
        <p:spPr>
          <a:xfrm>
            <a:off x="671900" y="7292675"/>
            <a:ext cx="6428700" cy="1779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I encountered several native American people on my expeditions in the New World, but as my job was to explore and document, as opposed to settle in the area, I did not have many prolonged encounters with them. At one point my crew attempted to kidnap several native women to bring them back to Europe, but the men in the tribe stopped us from being successful.</a:t>
            </a:r>
            <a:endParaRPr b="1" sz="1200">
              <a:solidFill>
                <a:srgbClr val="E95C3D"/>
              </a:solidFill>
              <a:latin typeface="Inter"/>
              <a:ea typeface="Inter"/>
              <a:cs typeface="Inter"/>
              <a:sym typeface="Inter"/>
            </a:endParaRPr>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24" name="Shape 724"/>
        <p:cNvGrpSpPr/>
        <p:nvPr/>
      </p:nvGrpSpPr>
      <p:grpSpPr>
        <a:xfrm>
          <a:off x="0" y="0"/>
          <a:ext cx="0" cy="0"/>
          <a:chOff x="0" y="0"/>
          <a:chExt cx="0" cy="0"/>
        </a:xfrm>
      </p:grpSpPr>
      <p:sp>
        <p:nvSpPr>
          <p:cNvPr id="725" name="Google Shape;725;p6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     Exploration Speed Dating Research (Exemplar)</a:t>
            </a:r>
            <a:endParaRPr sz="2400">
              <a:solidFill>
                <a:schemeClr val="dk1"/>
              </a:solidFill>
              <a:latin typeface="Halant"/>
              <a:ea typeface="Halant"/>
              <a:cs typeface="Halant"/>
              <a:sym typeface="Halant"/>
            </a:endParaRPr>
          </a:p>
        </p:txBody>
      </p:sp>
      <p:pic>
        <p:nvPicPr>
          <p:cNvPr id="726" name="Google Shape;726;p6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27" name="Google Shape;727;p6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28" name="Google Shape;728;p6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729" name="Google Shape;729;p69"/>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730" name="Google Shape;730;p69"/>
          <p:cNvSpPr txBox="1"/>
          <p:nvPr/>
        </p:nvSpPr>
        <p:spPr>
          <a:xfrm>
            <a:off x="594300" y="655288"/>
            <a:ext cx="6583800" cy="95031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Answer the following questions based on your research of your assigned historical figure.</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Name of Historical Figure:</a:t>
            </a:r>
            <a:r>
              <a:rPr lang="en" sz="1200">
                <a:solidFill>
                  <a:srgbClr val="FF0000"/>
                </a:solidFill>
                <a:latin typeface="Inter"/>
                <a:ea typeface="Inter"/>
                <a:cs typeface="Inter"/>
                <a:sym typeface="Inter"/>
              </a:rPr>
              <a:t> </a:t>
            </a:r>
            <a:r>
              <a:rPr b="1" lang="en" sz="1200">
                <a:solidFill>
                  <a:srgbClr val="E95C3D"/>
                </a:solidFill>
                <a:latin typeface="Inter"/>
                <a:ea typeface="Inter"/>
                <a:cs typeface="Inter"/>
                <a:sym typeface="Inter"/>
              </a:rPr>
              <a:t>Amerigo Vespucci</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rgbClr val="FF0000"/>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Who is the author of your primary source (below) and why is that significant to our understanding of your historical figure’s perspective?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How does history view you?</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731" name="Google Shape;731;p69"/>
          <p:cNvSpPr txBox="1"/>
          <p:nvPr/>
        </p:nvSpPr>
        <p:spPr>
          <a:xfrm>
            <a:off x="671900" y="2263475"/>
            <a:ext cx="6428700" cy="1779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This source is an excerpt from a letter I wrote about my first voyage. </a:t>
            </a:r>
            <a:endParaRPr b="1" sz="1200">
              <a:solidFill>
                <a:srgbClr val="E95C3D"/>
              </a:solidFill>
              <a:latin typeface="Inter"/>
              <a:ea typeface="Inter"/>
              <a:cs typeface="Inter"/>
              <a:sym typeface="Inter"/>
            </a:endParaRPr>
          </a:p>
        </p:txBody>
      </p:sp>
      <p:sp>
        <p:nvSpPr>
          <p:cNvPr id="732" name="Google Shape;732;p69"/>
          <p:cNvSpPr txBox="1"/>
          <p:nvPr/>
        </p:nvSpPr>
        <p:spPr>
          <a:xfrm>
            <a:off x="671900" y="4397075"/>
            <a:ext cx="6428700" cy="2108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History sees me as an important explorer who determined the New World was in fact a new continent.</a:t>
            </a:r>
            <a:endParaRPr b="1" sz="1200">
              <a:solidFill>
                <a:srgbClr val="E95C3D"/>
              </a:solidFill>
              <a:latin typeface="Inter"/>
              <a:ea typeface="Inter"/>
              <a:cs typeface="Inter"/>
              <a:sym typeface="Inter"/>
            </a:endParaRPr>
          </a:p>
        </p:txBody>
      </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36" name="Shape 736"/>
        <p:cNvGrpSpPr/>
        <p:nvPr/>
      </p:nvGrpSpPr>
      <p:grpSpPr>
        <a:xfrm>
          <a:off x="0" y="0"/>
          <a:ext cx="0" cy="0"/>
          <a:chOff x="0" y="0"/>
          <a:chExt cx="0" cy="0"/>
        </a:xfrm>
      </p:grpSpPr>
      <p:sp>
        <p:nvSpPr>
          <p:cNvPr id="737" name="Google Shape;737;p7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Primary Source (Vespucci Exemplar)</a:t>
            </a:r>
            <a:endParaRPr sz="1500"/>
          </a:p>
        </p:txBody>
      </p:sp>
      <p:graphicFrame>
        <p:nvGraphicFramePr>
          <p:cNvPr id="738" name="Google Shape;738;p70"/>
          <p:cNvGraphicFramePr/>
          <p:nvPr/>
        </p:nvGraphicFramePr>
        <p:xfrm>
          <a:off x="472467" y="913602"/>
          <a:ext cx="3000000" cy="3000000"/>
        </p:xfrm>
        <a:graphic>
          <a:graphicData uri="http://schemas.openxmlformats.org/drawingml/2006/table">
            <a:tbl>
              <a:tblPr>
                <a:noFill/>
                <a:tableStyleId>{26DF7612-F71F-4D85-A540-86444A1270C5}</a:tableStyleId>
              </a:tblPr>
              <a:tblGrid>
                <a:gridCol w="2043725"/>
                <a:gridCol w="2510200"/>
                <a:gridCol w="2276975"/>
              </a:tblGrid>
              <a:tr h="2838975">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T</a:t>
                      </a:r>
                      <a:r>
                        <a:rPr lang="en" sz="1500">
                          <a:latin typeface="Plus Jakarta Sans"/>
                          <a:ea typeface="Plus Jakarta Sans"/>
                          <a:cs typeface="Plus Jakarta Sans"/>
                          <a:sym typeface="Plus Jakarta Sans"/>
                        </a:rPr>
                        <a:t> (Target Audience)</a:t>
                      </a:r>
                      <a:endParaRPr sz="1300">
                        <a:latin typeface="Plus Jakarta Sans"/>
                        <a:ea typeface="Plus Jakarta Sans"/>
                        <a:cs typeface="Plus Jakarta Sans"/>
                        <a:sym typeface="Plus Jakarta Sans"/>
                      </a:endParaRPr>
                    </a:p>
                    <a:p>
                      <a:pPr indent="0" lvl="0" marL="0" rtl="0" algn="l">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The target audience for this source was a “magnificent Lord.”</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Whose voice or perspective is not shared in this document?</a:t>
                      </a:r>
                      <a:endParaRPr sz="1300">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The perspective of the indigenous people of the New World.</a:t>
                      </a:r>
                      <a:endParaRPr b="1" sz="1000">
                        <a:solidFill>
                          <a:srgbClr val="E95C3D"/>
                        </a:solidFill>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When was this document created and/or circulated? Who wrote it?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Amerigo Vespucci wrote this in the early 1500s.</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rgbClr val="FF0000"/>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events were occurring during the time this document was written?</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Columbus had recently sailed and “discovered” the New World. Europeans were sending out more explorers to continue to conquer territory.</a:t>
                      </a:r>
                      <a:endParaRPr b="1" sz="1000">
                        <a:solidFill>
                          <a:srgbClr val="E95C3D"/>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To describe the events and encounters of Vespucci’s expeditions, potentially to show the value of those voyages and shed light on the different customs of the native populations.</a:t>
                      </a:r>
                      <a:endParaRPr b="1" sz="1000">
                        <a:solidFill>
                          <a:srgbClr val="E95C3D"/>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Vespucci tells that he saw many customs that were so different of the Europeans that he was going to write a whole book.</a:t>
                      </a:r>
                      <a:endParaRPr b="1" sz="1000">
                        <a:solidFill>
                          <a:srgbClr val="E95C3D"/>
                        </a:solidFill>
                        <a:latin typeface="Inter"/>
                        <a:ea typeface="Inter"/>
                        <a:cs typeface="Inter"/>
                        <a:sym typeface="Inter"/>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94345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500">
                        <a:latin typeface="Plus Jakarta Sans"/>
                        <a:ea typeface="Plus Jakarta Sans"/>
                        <a:cs typeface="Plus Jakarta Sans"/>
                        <a:sym typeface="Plus Jakarta Sans"/>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K</a:t>
                      </a:r>
                      <a:r>
                        <a:rPr lang="en" sz="1500">
                          <a:latin typeface="Plus Jakarta Sans"/>
                          <a:ea typeface="Plus Jakarta Sans"/>
                          <a:cs typeface="Plus Jakarta Sans"/>
                          <a:sym typeface="Plus Jakarta Sans"/>
                        </a:rPr>
                        <a:t> (</a:t>
                      </a:r>
                      <a:r>
                        <a:rPr lang="en" sz="1500">
                          <a:latin typeface="Plus Jakarta Sans"/>
                          <a:ea typeface="Plus Jakarta Sans"/>
                          <a:cs typeface="Plus Jakarta Sans"/>
                          <a:sym typeface="Plus Jakarta Sans"/>
                        </a:rPr>
                        <a:t>Key</a:t>
                      </a:r>
                      <a:r>
                        <a:rPr lang="en" sz="1500">
                          <a:latin typeface="Plus Jakarta Sans"/>
                          <a:ea typeface="Plus Jakarta Sans"/>
                          <a:cs typeface="Plus Jakarta Sans"/>
                          <a:sym typeface="Plus Jakarta Sans"/>
                        </a:rPr>
                        <a:t> Perspective)</a:t>
                      </a:r>
                      <a:endParaRPr sz="1500">
                        <a:latin typeface="Plus Jakarta Sans"/>
                        <a:ea typeface="Plus Jakarta Sans"/>
                        <a:cs typeface="Plus Jakarta Sans"/>
                        <a:sym typeface="Plus Jakarta Sans"/>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The author is an Italian who falls into the belief of European superiority, thus influencing how he writes about the indigenous populations as being barbarous.</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during this time period?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Many Europeans genuinely believed in their own preconceived superiority, which made it easy for them to write about the native people with such lack of understanding of that culture. </a:t>
                      </a:r>
                      <a:endParaRPr b="1" sz="1000">
                        <a:solidFill>
                          <a:srgbClr val="E95C3D"/>
                        </a:solidFill>
                        <a:latin typeface="Inter"/>
                        <a:ea typeface="Inter"/>
                        <a:cs typeface="Inter"/>
                        <a:sym typeface="Inter"/>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328250">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document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This source is significant for showing a glimpse into the life of some of the indigenous </a:t>
                      </a:r>
                      <a:r>
                        <a:rPr b="1" lang="en" sz="1000">
                          <a:solidFill>
                            <a:srgbClr val="E95C3D"/>
                          </a:solidFill>
                          <a:latin typeface="Inter"/>
                          <a:ea typeface="Inter"/>
                          <a:cs typeface="Inter"/>
                          <a:sym typeface="Inter"/>
                        </a:rPr>
                        <a:t>peoples</a:t>
                      </a:r>
                      <a:r>
                        <a:rPr b="1" lang="en" sz="1000">
                          <a:solidFill>
                            <a:srgbClr val="E95C3D"/>
                          </a:solidFill>
                          <a:latin typeface="Inter"/>
                          <a:ea typeface="Inter"/>
                          <a:cs typeface="Inter"/>
                          <a:sym typeface="Inter"/>
                        </a:rPr>
                        <a:t> that Vespucci encountered and their culture. Although we do not know if it was possibly </a:t>
                      </a:r>
                      <a:r>
                        <a:rPr b="1" lang="en" sz="1000">
                          <a:solidFill>
                            <a:srgbClr val="E95C3D"/>
                          </a:solidFill>
                          <a:latin typeface="Inter"/>
                          <a:ea typeface="Inter"/>
                          <a:cs typeface="Inter"/>
                          <a:sym typeface="Inter"/>
                        </a:rPr>
                        <a:t>exaggerated</a:t>
                      </a:r>
                      <a:r>
                        <a:rPr b="1" lang="en" sz="1000">
                          <a:solidFill>
                            <a:srgbClr val="E95C3D"/>
                          </a:solidFill>
                          <a:latin typeface="Inter"/>
                          <a:ea typeface="Inter"/>
                          <a:cs typeface="Inter"/>
                          <a:sym typeface="Inter"/>
                        </a:rPr>
                        <a:t> to seem more “barbarous” to Europeans. It also demonstrates the technological power of the Europeans.</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latin typeface="Inter"/>
                          <a:ea typeface="Inter"/>
                          <a:cs typeface="Inter"/>
                          <a:sym typeface="Inter"/>
                        </a:rPr>
                        <a:t>2. Provide one quote from the document that demonstrates why it might be considered historically significant. Explain your reasoning.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a:t>
                      </a:r>
                      <a:r>
                        <a:rPr b="1" lang="en" sz="1000">
                          <a:solidFill>
                            <a:srgbClr val="E95C3D"/>
                          </a:solidFill>
                          <a:latin typeface="Inter"/>
                          <a:ea typeface="Inter"/>
                          <a:cs typeface="Inter"/>
                          <a:sym typeface="Inter"/>
                        </a:rPr>
                        <a:t>They eat little flesh, unless it be human flesh, and your Magnificence must know that they are so inhuman as to transgress regarding this most bestial custom. For they eat all their enemies that they kill or take, as well females as males, with so much barbarity that it is a brutal thing to mention”- This explains the cannibalist culture of one of the native groups he found (at least according to his interpretation) and makes his cultural superiority complex apparent as he even calls these people “inhuman,” thus othering them more.</a:t>
                      </a:r>
                      <a:endParaRPr b="1" sz="1000">
                        <a:solidFill>
                          <a:srgbClr val="E95C3D"/>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739" name="Google Shape;739;p70"/>
          <p:cNvGraphicFramePr/>
          <p:nvPr/>
        </p:nvGraphicFramePr>
        <p:xfrm>
          <a:off x="561691" y="5014467"/>
          <a:ext cx="3000000" cy="3000000"/>
        </p:xfrm>
        <a:graphic>
          <a:graphicData uri="http://schemas.openxmlformats.org/drawingml/2006/table">
            <a:tbl>
              <a:tblPr>
                <a:noFill/>
                <a:tableStyleId>{26DF7612-F71F-4D85-A540-86444A1270C5}</a:tableStyleId>
              </a:tblPr>
              <a:tblGrid>
                <a:gridCol w="1839725"/>
              </a:tblGrid>
              <a:tr h="608075">
                <a:tc>
                  <a:txBody>
                    <a:bodyPr/>
                    <a:lstStyle/>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Mode</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Calabashes</a:t>
                      </a:r>
                      <a:endParaRPr b="1" sz="1000">
                        <a:solidFill>
                          <a:srgbClr val="E95C3D"/>
                        </a:solidFill>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Coverlets</a:t>
                      </a:r>
                      <a:endParaRPr b="1" sz="1000">
                        <a:solidFill>
                          <a:srgbClr val="E95C3D"/>
                        </a:solidFill>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740" name="Google Shape;740;p7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741" name="Google Shape;741;p7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42" name="Google Shape;742;p7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46" name="Shape 746"/>
        <p:cNvGrpSpPr/>
        <p:nvPr/>
      </p:nvGrpSpPr>
      <p:grpSpPr>
        <a:xfrm>
          <a:off x="0" y="0"/>
          <a:ext cx="0" cy="0"/>
          <a:chOff x="0" y="0"/>
          <a:chExt cx="0" cy="0"/>
        </a:xfrm>
      </p:grpSpPr>
      <p:sp>
        <p:nvSpPr>
          <p:cNvPr id="747" name="Google Shape;747;p7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     Exploration Speed Dating Research (Exemplar)</a:t>
            </a:r>
            <a:endParaRPr sz="2400">
              <a:solidFill>
                <a:schemeClr val="dk1"/>
              </a:solidFill>
              <a:latin typeface="Halant"/>
              <a:ea typeface="Halant"/>
              <a:cs typeface="Halant"/>
              <a:sym typeface="Halant"/>
            </a:endParaRPr>
          </a:p>
        </p:txBody>
      </p:sp>
      <p:pic>
        <p:nvPicPr>
          <p:cNvPr id="748" name="Google Shape;748;p7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49" name="Google Shape;749;p7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50" name="Google Shape;750;p7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751" name="Google Shape;751;p71"/>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752" name="Google Shape;752;p71"/>
          <p:cNvSpPr txBox="1"/>
          <p:nvPr/>
        </p:nvSpPr>
        <p:spPr>
          <a:xfrm>
            <a:off x="594300" y="655288"/>
            <a:ext cx="6583800" cy="116274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Answer the following questions based on your research of your assigned historical figure.</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Name of Historical Figure: </a:t>
            </a:r>
            <a:r>
              <a:rPr b="1" lang="en" sz="1200">
                <a:solidFill>
                  <a:srgbClr val="E95C3D"/>
                </a:solidFill>
                <a:latin typeface="Inter"/>
                <a:ea typeface="Inter"/>
                <a:cs typeface="Inter"/>
                <a:sym typeface="Inter"/>
              </a:rPr>
              <a:t>Fray Toribio de Benavente (</a:t>
            </a:r>
            <a:r>
              <a:rPr b="1" lang="en" sz="1200">
                <a:solidFill>
                  <a:srgbClr val="E95C3D"/>
                </a:solidFill>
                <a:latin typeface="Inter"/>
                <a:ea typeface="Inter"/>
                <a:cs typeface="Inter"/>
                <a:sym typeface="Inter"/>
              </a:rPr>
              <a:t>Motolinía</a:t>
            </a:r>
            <a:r>
              <a:rPr b="1" lang="en" sz="1200">
                <a:solidFill>
                  <a:srgbClr val="E95C3D"/>
                </a:solidFill>
                <a:latin typeface="Inter"/>
                <a:ea typeface="Inter"/>
                <a:cs typeface="Inter"/>
                <a:sym typeface="Inter"/>
              </a:rPr>
              <a:t>) </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rgbClr val="FF0000"/>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Where are you from?</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What is your occupation/position in society?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What is your most important contribution to history?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What obstacles did you face?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How did you interact with foreign people?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753" name="Google Shape;753;p71"/>
          <p:cNvSpPr txBox="1"/>
          <p:nvPr/>
        </p:nvSpPr>
        <p:spPr>
          <a:xfrm>
            <a:off x="671900" y="2034875"/>
            <a:ext cx="6428700" cy="492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Spain</a:t>
            </a:r>
            <a:endParaRPr b="1" sz="1200">
              <a:solidFill>
                <a:srgbClr val="E95C3D"/>
              </a:solidFill>
              <a:latin typeface="Inter"/>
              <a:ea typeface="Inter"/>
              <a:cs typeface="Inter"/>
              <a:sym typeface="Inter"/>
            </a:endParaRPr>
          </a:p>
        </p:txBody>
      </p:sp>
      <p:sp>
        <p:nvSpPr>
          <p:cNvPr id="754" name="Google Shape;754;p71"/>
          <p:cNvSpPr txBox="1"/>
          <p:nvPr/>
        </p:nvSpPr>
        <p:spPr>
          <a:xfrm>
            <a:off x="671850" y="2862000"/>
            <a:ext cx="6428700" cy="783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I am a Franciscan Friar and missionary.</a:t>
            </a:r>
            <a:endParaRPr b="1" sz="1200">
              <a:solidFill>
                <a:srgbClr val="E95C3D"/>
              </a:solidFill>
              <a:latin typeface="Inter"/>
              <a:ea typeface="Inter"/>
              <a:cs typeface="Inter"/>
              <a:sym typeface="Inter"/>
            </a:endParaRPr>
          </a:p>
        </p:txBody>
      </p:sp>
      <p:sp>
        <p:nvSpPr>
          <p:cNvPr id="755" name="Google Shape;755;p71"/>
          <p:cNvSpPr txBox="1"/>
          <p:nvPr/>
        </p:nvSpPr>
        <p:spPr>
          <a:xfrm>
            <a:off x="671900" y="4168475"/>
            <a:ext cx="6428700" cy="109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I am most well known for my impacts in </a:t>
            </a:r>
            <a:r>
              <a:rPr b="1" lang="en" sz="1200">
                <a:solidFill>
                  <a:srgbClr val="E95C3D"/>
                </a:solidFill>
                <a:latin typeface="Inter"/>
                <a:ea typeface="Inter"/>
                <a:cs typeface="Inter"/>
                <a:sym typeface="Inter"/>
              </a:rPr>
              <a:t>converting</a:t>
            </a:r>
            <a:r>
              <a:rPr b="1" lang="en" sz="1200">
                <a:solidFill>
                  <a:srgbClr val="E95C3D"/>
                </a:solidFill>
                <a:latin typeface="Inter"/>
                <a:ea typeface="Inter"/>
                <a:cs typeface="Inter"/>
                <a:sym typeface="Inter"/>
              </a:rPr>
              <a:t> native peoples in the Americas to Christianity. I was one of the 12 Apostles of Mexico </a:t>
            </a:r>
            <a:endParaRPr b="1" sz="1200">
              <a:solidFill>
                <a:srgbClr val="E95C3D"/>
              </a:solidFill>
              <a:latin typeface="Inter"/>
              <a:ea typeface="Inter"/>
              <a:cs typeface="Inter"/>
              <a:sym typeface="Inter"/>
            </a:endParaRPr>
          </a:p>
        </p:txBody>
      </p:sp>
      <p:sp>
        <p:nvSpPr>
          <p:cNvPr id="756" name="Google Shape;756;p71"/>
          <p:cNvSpPr txBox="1"/>
          <p:nvPr/>
        </p:nvSpPr>
        <p:spPr>
          <a:xfrm>
            <a:off x="671900" y="5616275"/>
            <a:ext cx="6428700" cy="1323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I encountered difficulties in communicating and understanding the diverse Indigenous cultures and languages. I drew criticism for my beliefs about rapid conversion and mass baptism.</a:t>
            </a:r>
            <a:endParaRPr b="1" sz="1200">
              <a:solidFill>
                <a:srgbClr val="E95C3D"/>
              </a:solidFill>
              <a:latin typeface="Inter"/>
              <a:ea typeface="Inter"/>
              <a:cs typeface="Inter"/>
              <a:sym typeface="Inter"/>
            </a:endParaRPr>
          </a:p>
        </p:txBody>
      </p:sp>
      <p:sp>
        <p:nvSpPr>
          <p:cNvPr id="757" name="Google Shape;757;p71"/>
          <p:cNvSpPr txBox="1"/>
          <p:nvPr/>
        </p:nvSpPr>
        <p:spPr>
          <a:xfrm>
            <a:off x="671900" y="7292675"/>
            <a:ext cx="6428700" cy="1779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I worked </a:t>
            </a:r>
            <a:r>
              <a:rPr b="1" lang="en" sz="1200">
                <a:solidFill>
                  <a:srgbClr val="E95C3D"/>
                </a:solidFill>
                <a:latin typeface="Inter"/>
                <a:ea typeface="Inter"/>
                <a:cs typeface="Inter"/>
                <a:sym typeface="Inter"/>
              </a:rPr>
              <a:t>closely</a:t>
            </a:r>
            <a:r>
              <a:rPr b="1" lang="en" sz="1200">
                <a:solidFill>
                  <a:srgbClr val="E95C3D"/>
                </a:solidFill>
                <a:latin typeface="Inter"/>
                <a:ea typeface="Inter"/>
                <a:cs typeface="Inter"/>
                <a:sym typeface="Inter"/>
              </a:rPr>
              <a:t> with the Native American people during my time in the New World as I worked to convert them to Christianity. In fact, the first word they used to describe me, “</a:t>
            </a:r>
            <a:r>
              <a:rPr b="1" lang="en" sz="1200">
                <a:solidFill>
                  <a:srgbClr val="E95C3D"/>
                </a:solidFill>
                <a:latin typeface="Inter"/>
                <a:ea typeface="Inter"/>
                <a:cs typeface="Inter"/>
                <a:sym typeface="Inter"/>
              </a:rPr>
              <a:t>Motolinía</a:t>
            </a:r>
            <a:r>
              <a:rPr b="1" lang="en" sz="1200">
                <a:solidFill>
                  <a:srgbClr val="E95C3D"/>
                </a:solidFill>
                <a:latin typeface="Inter"/>
                <a:ea typeface="Inter"/>
                <a:cs typeface="Inter"/>
                <a:sym typeface="Inter"/>
              </a:rPr>
              <a:t>”, which meant poor in Nahuatl, </a:t>
            </a:r>
            <a:r>
              <a:rPr b="1" lang="en" sz="1200">
                <a:solidFill>
                  <a:srgbClr val="E95C3D"/>
                </a:solidFill>
                <a:latin typeface="Inter"/>
                <a:ea typeface="Inter"/>
                <a:cs typeface="Inter"/>
                <a:sym typeface="Inter"/>
              </a:rPr>
              <a:t>became the name I adopted with them. I helped to protect them from the abuses of several Europeans, including Nuno de Guzman. I truly believed that conversion to Christianity would save the souls of the native people, and as such disagreed with Bartolomé de las Casas’ claims that all Spanish conquest was wrong- I thought it was important as otherwise we could not spread our faith.</a:t>
            </a:r>
            <a:endParaRPr b="1" sz="1200">
              <a:solidFill>
                <a:srgbClr val="E95C3D"/>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1" name="Shape 111"/>
        <p:cNvGrpSpPr/>
        <p:nvPr/>
      </p:nvGrpSpPr>
      <p:grpSpPr>
        <a:xfrm>
          <a:off x="0" y="0"/>
          <a:ext cx="0" cy="0"/>
          <a:chOff x="0" y="0"/>
          <a:chExt cx="0" cy="0"/>
        </a:xfrm>
      </p:grpSpPr>
      <p:sp>
        <p:nvSpPr>
          <p:cNvPr id="112" name="Google Shape;112;p1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Primary Source- Hernan </a:t>
            </a:r>
            <a:r>
              <a:rPr lang="en" sz="2400">
                <a:solidFill>
                  <a:schemeClr val="dk1"/>
                </a:solidFill>
                <a:latin typeface="Halant"/>
                <a:ea typeface="Halant"/>
                <a:cs typeface="Halant"/>
                <a:sym typeface="Halant"/>
              </a:rPr>
              <a:t>Cortés</a:t>
            </a:r>
            <a:endParaRPr sz="2400">
              <a:solidFill>
                <a:schemeClr val="dk1"/>
              </a:solidFill>
              <a:latin typeface="Halant"/>
              <a:ea typeface="Halant"/>
              <a:cs typeface="Halant"/>
              <a:sym typeface="Halant"/>
            </a:endParaRPr>
          </a:p>
        </p:txBody>
      </p:sp>
      <p:pic>
        <p:nvPicPr>
          <p:cNvPr id="113" name="Google Shape;113;p1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4" name="Google Shape;114;p1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5" name="Google Shape;115;p1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6" name="Google Shape;116;p1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17" name="Google Shape;117;p18"/>
          <p:cNvSpPr txBox="1"/>
          <p:nvPr/>
        </p:nvSpPr>
        <p:spPr>
          <a:xfrm>
            <a:off x="594300" y="655288"/>
            <a:ext cx="6583800" cy="44052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Read the primary source for your assigned historical figure and complete the THINKS worksheet.</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118" name="Google Shape;118;p18"/>
          <p:cNvSpPr txBox="1"/>
          <p:nvPr/>
        </p:nvSpPr>
        <p:spPr>
          <a:xfrm>
            <a:off x="584425" y="1784050"/>
            <a:ext cx="6597900" cy="5411100"/>
          </a:xfrm>
          <a:prstGeom prst="rect">
            <a:avLst/>
          </a:prstGeom>
          <a:noFill/>
          <a:ln>
            <a:noFill/>
          </a:ln>
        </p:spPr>
        <p:txBody>
          <a:bodyPr anchorCtr="0" anchor="t" bIns="91425" lIns="91425" spcFirstLastPara="1" rIns="91425" wrap="square" tIns="91425">
            <a:noAutofit/>
          </a:bodyPr>
          <a:lstStyle/>
          <a:p>
            <a:pPr indent="0" lvl="0" marL="0" rtl="0" algn="l">
              <a:spcBef>
                <a:spcPts val="1200"/>
              </a:spcBef>
              <a:spcAft>
                <a:spcPts val="0"/>
              </a:spcAft>
              <a:buClr>
                <a:schemeClr val="dk1"/>
              </a:buClr>
              <a:buSzPts val="1100"/>
              <a:buFont typeface="Arial"/>
              <a:buNone/>
            </a:pPr>
            <a:r>
              <a:rPr lang="en" sz="1200">
                <a:solidFill>
                  <a:schemeClr val="dk1"/>
                </a:solidFill>
                <a:latin typeface="Halant"/>
                <a:ea typeface="Halant"/>
                <a:cs typeface="Halant"/>
                <a:sym typeface="Halant"/>
              </a:rPr>
              <a:t>Source: Hernán Cortés, </a:t>
            </a:r>
            <a:r>
              <a:rPr i="1" lang="en" sz="1200">
                <a:solidFill>
                  <a:schemeClr val="dk1"/>
                </a:solidFill>
                <a:latin typeface="Halant"/>
                <a:ea typeface="Halant"/>
                <a:cs typeface="Halant"/>
                <a:sym typeface="Halant"/>
              </a:rPr>
              <a:t>Letters to Charles V (Second Letter), </a:t>
            </a:r>
            <a:r>
              <a:rPr lang="en" sz="1200">
                <a:solidFill>
                  <a:schemeClr val="dk1"/>
                </a:solidFill>
                <a:latin typeface="Halant"/>
                <a:ea typeface="Halant"/>
                <a:cs typeface="Halant"/>
                <a:sym typeface="Halant"/>
              </a:rPr>
              <a:t>1520.</a:t>
            </a:r>
            <a:endParaRPr sz="1200">
              <a:solidFill>
                <a:schemeClr val="dk1"/>
              </a:solidFill>
              <a:latin typeface="Halant"/>
              <a:ea typeface="Halant"/>
              <a:cs typeface="Halant"/>
              <a:sym typeface="Halant"/>
            </a:endParaRPr>
          </a:p>
          <a:p>
            <a:pPr indent="0" lvl="0" marL="0" rtl="0" algn="l">
              <a:lnSpc>
                <a:spcPct val="100000"/>
              </a:lnSpc>
              <a:spcBef>
                <a:spcPts val="120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1200"/>
              </a:spcBef>
              <a:spcAft>
                <a:spcPts val="0"/>
              </a:spcAft>
              <a:buNone/>
            </a:pPr>
            <a:r>
              <a:rPr lang="en" sz="1200">
                <a:solidFill>
                  <a:schemeClr val="dk1"/>
                </a:solidFill>
                <a:latin typeface="Inter"/>
                <a:ea typeface="Inter"/>
                <a:cs typeface="Inter"/>
                <a:sym typeface="Inter"/>
              </a:rPr>
              <a:t>Three halls are in this grand temple, which contain the principals idols; these are of wonderful extent and height, and admirable workmanship, adorned with figures sculptured in stone and wood; leading from the halls are chapels with very small doors, to which the light is not admitted, nor are any persons except the priests, and not all of them.  In these chapels are the images of idols, although, as I have said, many of them are also found on the outside; the principal ones, in which the people have greatest faith and confidence, I precipitated from their pedestals, and cast them down the steps of the temple, purifying the chapels in which they had stood, as they were all polluted with human blood, shed ill the sacrifices.  In the place of these I put images of Our Lady and the Saints, which excited not a little feeling in Moctezuma and the inhabitants, who at first remonstrated, declaring that if my proceedings were known throughout the country, the people would rise against me; for they believed that their idols bestowed on them all temporal good, and if they permitted them to be ill-treated, they would be angry and without their gifts, and by this means the people would be deprived of the fruits of the earth and perish with famine.  I answered, through the interpreters, that they were deceived in expecting any favors from idols, the work of their own hands, formed of unclean things; and that they must learn there was but one God, the universal Lord of all, who had created the heavens and earth, and all things else, and had made them and us; that He was without beginning and immortal, and they were bound to adore and believe Him, and no other creature or thing.</a:t>
            </a:r>
            <a:endParaRPr sz="1200">
              <a:solidFill>
                <a:schemeClr val="dk1"/>
              </a:solidFill>
              <a:latin typeface="Inter"/>
              <a:ea typeface="Inter"/>
              <a:cs typeface="Inter"/>
              <a:sym typeface="Inter"/>
            </a:endParaRPr>
          </a:p>
          <a:p>
            <a:pPr indent="0" lvl="0" marL="0" rtl="0" algn="l">
              <a:lnSpc>
                <a:spcPct val="100000"/>
              </a:lnSpc>
              <a:spcBef>
                <a:spcPts val="120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61" name="Shape 761"/>
        <p:cNvGrpSpPr/>
        <p:nvPr/>
      </p:nvGrpSpPr>
      <p:grpSpPr>
        <a:xfrm>
          <a:off x="0" y="0"/>
          <a:ext cx="0" cy="0"/>
          <a:chOff x="0" y="0"/>
          <a:chExt cx="0" cy="0"/>
        </a:xfrm>
      </p:grpSpPr>
      <p:sp>
        <p:nvSpPr>
          <p:cNvPr id="762" name="Google Shape;762;p72"/>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     Exploration Speed Dating Research (Exemplar)</a:t>
            </a:r>
            <a:endParaRPr sz="2400">
              <a:solidFill>
                <a:schemeClr val="dk1"/>
              </a:solidFill>
              <a:latin typeface="Halant"/>
              <a:ea typeface="Halant"/>
              <a:cs typeface="Halant"/>
              <a:sym typeface="Halant"/>
            </a:endParaRPr>
          </a:p>
        </p:txBody>
      </p:sp>
      <p:pic>
        <p:nvPicPr>
          <p:cNvPr id="763" name="Google Shape;763;p7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64" name="Google Shape;764;p7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65" name="Google Shape;765;p7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766" name="Google Shape;766;p72"/>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767" name="Google Shape;767;p72"/>
          <p:cNvSpPr txBox="1"/>
          <p:nvPr/>
        </p:nvSpPr>
        <p:spPr>
          <a:xfrm>
            <a:off x="594300" y="655288"/>
            <a:ext cx="6583800" cy="95031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Answer the following questions based on your research of your assigned historical figure.</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Name of Historical Figure:</a:t>
            </a:r>
            <a:r>
              <a:rPr lang="en" sz="1200">
                <a:solidFill>
                  <a:srgbClr val="FF0000"/>
                </a:solidFill>
                <a:latin typeface="Inter"/>
                <a:ea typeface="Inter"/>
                <a:cs typeface="Inter"/>
                <a:sym typeface="Inter"/>
              </a:rPr>
              <a:t> </a:t>
            </a:r>
            <a:r>
              <a:rPr b="1" lang="en" sz="1200">
                <a:solidFill>
                  <a:srgbClr val="E95C3D"/>
                </a:solidFill>
                <a:latin typeface="Inter"/>
                <a:ea typeface="Inter"/>
                <a:cs typeface="Inter"/>
                <a:sym typeface="Inter"/>
              </a:rPr>
              <a:t>Fray Toribio de Benavente (Motolinía) </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rgbClr val="FF0000"/>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Who is the author of your primary source (below) and why is that significant to our understanding of your historical figure’s perspective?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How does history view you?</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768" name="Google Shape;768;p72"/>
          <p:cNvSpPr txBox="1"/>
          <p:nvPr/>
        </p:nvSpPr>
        <p:spPr>
          <a:xfrm>
            <a:off x="671900" y="2263475"/>
            <a:ext cx="6428700" cy="1779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source is an excerpt of my work, The History of the Indians of New Spain, which I compiled to tell the story of the culture and lives of the indigenous people. Since I wanted to protect them, I do view them </a:t>
            </a:r>
            <a:r>
              <a:rPr b="1" lang="en" sz="1200">
                <a:solidFill>
                  <a:srgbClr val="E95C3D"/>
                </a:solidFill>
                <a:latin typeface="Inter"/>
                <a:ea typeface="Inter"/>
                <a:cs typeface="Inter"/>
                <a:sym typeface="Inter"/>
              </a:rPr>
              <a:t>kindly</a:t>
            </a:r>
            <a:r>
              <a:rPr b="1" lang="en" sz="1200">
                <a:solidFill>
                  <a:srgbClr val="E95C3D"/>
                </a:solidFill>
                <a:latin typeface="Inter"/>
                <a:ea typeface="Inter"/>
                <a:cs typeface="Inter"/>
                <a:sym typeface="Inter"/>
              </a:rPr>
              <a:t>, but it is evident that i still </a:t>
            </a:r>
            <a:r>
              <a:rPr b="1" lang="en" sz="1200">
                <a:solidFill>
                  <a:srgbClr val="E95C3D"/>
                </a:solidFill>
                <a:latin typeface="Inter"/>
                <a:ea typeface="Inter"/>
                <a:cs typeface="Inter"/>
                <a:sym typeface="Inter"/>
              </a:rPr>
              <a:t>believe</a:t>
            </a:r>
            <a:r>
              <a:rPr b="1" lang="en" sz="1200">
                <a:solidFill>
                  <a:srgbClr val="E95C3D"/>
                </a:solidFill>
                <a:latin typeface="Inter"/>
                <a:ea typeface="Inter"/>
                <a:cs typeface="Inter"/>
                <a:sym typeface="Inter"/>
              </a:rPr>
              <a:t> fervently in their conversion to save them.</a:t>
            </a:r>
            <a:endParaRPr b="1" sz="1200">
              <a:solidFill>
                <a:srgbClr val="E95C3D"/>
              </a:solidFill>
              <a:latin typeface="Inter"/>
              <a:ea typeface="Inter"/>
              <a:cs typeface="Inter"/>
              <a:sym typeface="Inter"/>
            </a:endParaRPr>
          </a:p>
        </p:txBody>
      </p:sp>
      <p:sp>
        <p:nvSpPr>
          <p:cNvPr id="769" name="Google Shape;769;p72"/>
          <p:cNvSpPr txBox="1"/>
          <p:nvPr/>
        </p:nvSpPr>
        <p:spPr>
          <a:xfrm>
            <a:off x="671900" y="4397075"/>
            <a:ext cx="6428700" cy="2108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History sees me as an advocate for the indigenous populations. They also remember me for going against </a:t>
            </a:r>
            <a:r>
              <a:rPr b="1" lang="en" sz="1200">
                <a:solidFill>
                  <a:srgbClr val="E95C3D"/>
                </a:solidFill>
                <a:latin typeface="Inter"/>
                <a:ea typeface="Inter"/>
                <a:cs typeface="Inter"/>
                <a:sym typeface="Inter"/>
              </a:rPr>
              <a:t>Bartolomé de las Casas</a:t>
            </a:r>
            <a:r>
              <a:rPr b="1" lang="en" sz="1200">
                <a:solidFill>
                  <a:srgbClr val="E95C3D"/>
                </a:solidFill>
                <a:latin typeface="Inter"/>
                <a:ea typeface="Inter"/>
                <a:cs typeface="Inter"/>
                <a:sym typeface="Inter"/>
              </a:rPr>
              <a:t>. I am considered to be one of the most important evangelists in Mexico and was responsible for baptizing approximately 400,000 native peoples.</a:t>
            </a:r>
            <a:endParaRPr b="1" sz="1200">
              <a:solidFill>
                <a:srgbClr val="E95C3D"/>
              </a:solidFill>
              <a:latin typeface="Inter"/>
              <a:ea typeface="Inter"/>
              <a:cs typeface="Inter"/>
              <a:sym typeface="Inter"/>
            </a:endParaRPr>
          </a:p>
        </p:txBody>
      </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73" name="Shape 773"/>
        <p:cNvGrpSpPr/>
        <p:nvPr/>
      </p:nvGrpSpPr>
      <p:grpSpPr>
        <a:xfrm>
          <a:off x="0" y="0"/>
          <a:ext cx="0" cy="0"/>
          <a:chOff x="0" y="0"/>
          <a:chExt cx="0" cy="0"/>
        </a:xfrm>
      </p:grpSpPr>
      <p:sp>
        <p:nvSpPr>
          <p:cNvPr id="774" name="Google Shape;774;p7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Primary Source (de Benavente Exemplar)</a:t>
            </a:r>
            <a:endParaRPr sz="1500"/>
          </a:p>
        </p:txBody>
      </p:sp>
      <p:graphicFrame>
        <p:nvGraphicFramePr>
          <p:cNvPr id="775" name="Google Shape;775;p73"/>
          <p:cNvGraphicFramePr/>
          <p:nvPr/>
        </p:nvGraphicFramePr>
        <p:xfrm>
          <a:off x="472467" y="913602"/>
          <a:ext cx="3000000" cy="3000000"/>
        </p:xfrm>
        <a:graphic>
          <a:graphicData uri="http://schemas.openxmlformats.org/drawingml/2006/table">
            <a:tbl>
              <a:tblPr>
                <a:noFill/>
                <a:tableStyleId>{26DF7612-F71F-4D85-A540-86444A1270C5}</a:tableStyleId>
              </a:tblPr>
              <a:tblGrid>
                <a:gridCol w="2043725"/>
                <a:gridCol w="2510200"/>
                <a:gridCol w="2276975"/>
              </a:tblGrid>
              <a:tr h="2838975">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T</a:t>
                      </a:r>
                      <a:r>
                        <a:rPr lang="en" sz="1500">
                          <a:latin typeface="Plus Jakarta Sans"/>
                          <a:ea typeface="Plus Jakarta Sans"/>
                          <a:cs typeface="Plus Jakarta Sans"/>
                          <a:sym typeface="Plus Jakarta Sans"/>
                        </a:rPr>
                        <a:t> (Target Audience)</a:t>
                      </a:r>
                      <a:endParaRPr sz="1300">
                        <a:latin typeface="Plus Jakarta Sans"/>
                        <a:ea typeface="Plus Jakarta Sans"/>
                        <a:cs typeface="Plus Jakarta Sans"/>
                        <a:sym typeface="Plus Jakarta Sans"/>
                      </a:endParaRPr>
                    </a:p>
                    <a:p>
                      <a:pPr indent="0" lvl="0" marL="0" rtl="0" algn="l">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The target audience for this source was Europeans and other missionaries.</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Whose voice or perspective is not shared in this document?</a:t>
                      </a:r>
                      <a:endParaRPr sz="1300">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The perspective of the indigenous people of the New World.</a:t>
                      </a:r>
                      <a:endParaRPr b="1" sz="1300">
                        <a:solidFill>
                          <a:srgbClr val="E95C3D"/>
                        </a:solidFill>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When was this document created and/or circulated? Who wrote it?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Fray Toribio de Benavente wrote this </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rgbClr val="FF0000"/>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events were occurring during the time this document was written?</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The Spanish had established themselves in New Spain and were abusing the native population, especially in regard to using them as free labor on the encomiendas.</a:t>
                      </a:r>
                      <a:endParaRPr b="1" sz="1000">
                        <a:solidFill>
                          <a:srgbClr val="E95C3D"/>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To describe the wrongs against the Indigenous people in New Spain and argue for their proper treatment in the name of Christianity.</a:t>
                      </a:r>
                      <a:endParaRPr b="1" sz="1000">
                        <a:solidFill>
                          <a:srgbClr val="E95C3D"/>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He argues that God did not allow the native people to kill the Spaniards but instead gave the friars the necessary tools to convert and save the natives.</a:t>
                      </a:r>
                      <a:endParaRPr b="1" sz="1000">
                        <a:solidFill>
                          <a:srgbClr val="E95C3D"/>
                        </a:solidFill>
                        <a:latin typeface="Inter"/>
                        <a:ea typeface="Inter"/>
                        <a:cs typeface="Inter"/>
                        <a:sym typeface="Inter"/>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94345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500">
                        <a:latin typeface="Plus Jakarta Sans"/>
                        <a:ea typeface="Plus Jakarta Sans"/>
                        <a:cs typeface="Plus Jakarta Sans"/>
                        <a:sym typeface="Plus Jakarta Sans"/>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K</a:t>
                      </a:r>
                      <a:r>
                        <a:rPr lang="en" sz="1500">
                          <a:latin typeface="Plus Jakarta Sans"/>
                          <a:ea typeface="Plus Jakarta Sans"/>
                          <a:cs typeface="Plus Jakarta Sans"/>
                          <a:sym typeface="Plus Jakarta Sans"/>
                        </a:rPr>
                        <a:t> (</a:t>
                      </a:r>
                      <a:r>
                        <a:rPr lang="en" sz="1500">
                          <a:latin typeface="Plus Jakarta Sans"/>
                          <a:ea typeface="Plus Jakarta Sans"/>
                          <a:cs typeface="Plus Jakarta Sans"/>
                          <a:sym typeface="Plus Jakarta Sans"/>
                        </a:rPr>
                        <a:t>Key</a:t>
                      </a:r>
                      <a:r>
                        <a:rPr lang="en" sz="1500">
                          <a:latin typeface="Plus Jakarta Sans"/>
                          <a:ea typeface="Plus Jakarta Sans"/>
                          <a:cs typeface="Plus Jakarta Sans"/>
                          <a:sym typeface="Plus Jakarta Sans"/>
                        </a:rPr>
                        <a:t> Perspective)</a:t>
                      </a:r>
                      <a:endParaRPr sz="1500">
                        <a:latin typeface="Plus Jakarta Sans"/>
                        <a:ea typeface="Plus Jakarta Sans"/>
                        <a:cs typeface="Plus Jakarta Sans"/>
                        <a:sym typeface="Plus Jakarta Sans"/>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The author is a missionary who worked closely with the native people of </a:t>
                      </a:r>
                      <a:r>
                        <a:rPr b="1" lang="en" sz="1000">
                          <a:solidFill>
                            <a:srgbClr val="E95C3D"/>
                          </a:solidFill>
                          <a:latin typeface="Inter"/>
                          <a:ea typeface="Inter"/>
                          <a:cs typeface="Inter"/>
                          <a:sym typeface="Inter"/>
                        </a:rPr>
                        <a:t>the</a:t>
                      </a:r>
                      <a:r>
                        <a:rPr b="1" lang="en" sz="1000">
                          <a:solidFill>
                            <a:srgbClr val="E95C3D"/>
                          </a:solidFill>
                          <a:latin typeface="Inter"/>
                          <a:ea typeface="Inter"/>
                          <a:cs typeface="Inter"/>
                          <a:sym typeface="Inter"/>
                        </a:rPr>
                        <a:t> Americas, thus learning their customs and seeing the ways they were treated. He </a:t>
                      </a:r>
                      <a:r>
                        <a:rPr b="1" lang="en" sz="1000">
                          <a:solidFill>
                            <a:srgbClr val="E95C3D"/>
                          </a:solidFill>
                          <a:latin typeface="Inter"/>
                          <a:ea typeface="Inter"/>
                          <a:cs typeface="Inter"/>
                          <a:sym typeface="Inter"/>
                        </a:rPr>
                        <a:t>wanted them to be treated well and with respect but maintained his ideas about Christianity and the need to convert as many as possible.</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during this time period?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Many missionaries tended to side more with the indigenous people against the abuses the Europeans committed against them as a result of their closer relationship with them. However, this was not always the case, and some of them also resorted to violence and cruelty, especially when their conversion tactics weren’t working.</a:t>
                      </a:r>
                      <a:endParaRPr b="1" sz="1000">
                        <a:solidFill>
                          <a:srgbClr val="E95C3D"/>
                        </a:solidFill>
                        <a:latin typeface="Inter"/>
                        <a:ea typeface="Inter"/>
                        <a:cs typeface="Inter"/>
                        <a:sym typeface="Inter"/>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328250">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document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This source is significant for demonstrating several of the wrongs done to the native populations of New Spain. Benavente likens these to “plagues,” thus invoking a sense of religion and unethical treatment on the part of the Europeans. It helps historians to understand how indigenous people were treated without it being overly sugarcoated by the explorers who wanted to be seen as doing good. It also provides insight into some of the inner workings of the colonies; namely, the tribute system and the conditions of working in the mines.</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latin typeface="Inter"/>
                          <a:ea typeface="Inter"/>
                          <a:cs typeface="Inter"/>
                          <a:sym typeface="Inter"/>
                        </a:rPr>
                        <a:t>2. Provide one quote from the document that demonstrates why it might be considered historically significant. Explain your reasoning.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a:t>
                      </a:r>
                      <a:r>
                        <a:rPr b="1" lang="en" sz="1000">
                          <a:solidFill>
                            <a:srgbClr val="E95C3D"/>
                          </a:solidFill>
                          <a:latin typeface="Inter"/>
                          <a:ea typeface="Inter"/>
                          <a:cs typeface="Inter"/>
                          <a:sym typeface="Inter"/>
                        </a:rPr>
                        <a:t>Thus, sometimes by treaty and sometimes by reproof, the friars remedied great evils and prevented many deaths.”- This demonstrates how important Benavente felt his role was in the conversion of native </a:t>
                      </a:r>
                      <a:r>
                        <a:rPr b="1" lang="en" sz="1000">
                          <a:solidFill>
                            <a:srgbClr val="E95C3D"/>
                          </a:solidFill>
                          <a:latin typeface="Inter"/>
                          <a:ea typeface="Inter"/>
                          <a:cs typeface="Inter"/>
                          <a:sym typeface="Inter"/>
                        </a:rPr>
                        <a:t>people</a:t>
                      </a:r>
                      <a:r>
                        <a:rPr b="1" lang="en" sz="1000">
                          <a:solidFill>
                            <a:srgbClr val="E95C3D"/>
                          </a:solidFill>
                          <a:latin typeface="Inter"/>
                          <a:ea typeface="Inter"/>
                          <a:cs typeface="Inter"/>
                          <a:sym typeface="Inter"/>
                        </a:rPr>
                        <a:t>, and his overwhelming support for missionary </a:t>
                      </a:r>
                      <a:r>
                        <a:rPr b="1" lang="en" sz="1000">
                          <a:solidFill>
                            <a:srgbClr val="E95C3D"/>
                          </a:solidFill>
                          <a:latin typeface="Inter"/>
                          <a:ea typeface="Inter"/>
                          <a:cs typeface="Inter"/>
                          <a:sym typeface="Inter"/>
                        </a:rPr>
                        <a:t>activities</a:t>
                      </a:r>
                      <a:r>
                        <a:rPr b="1" lang="en" sz="1000">
                          <a:solidFill>
                            <a:srgbClr val="E95C3D"/>
                          </a:solidFill>
                          <a:latin typeface="Inter"/>
                          <a:ea typeface="Inter"/>
                          <a:cs typeface="Inter"/>
                          <a:sym typeface="Inter"/>
                        </a:rPr>
                        <a:t> as saving the native people in more ways than just converting them.</a:t>
                      </a:r>
                      <a:endParaRPr b="1" sz="1000">
                        <a:solidFill>
                          <a:srgbClr val="E95C3D"/>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776" name="Google Shape;776;p73"/>
          <p:cNvGraphicFramePr/>
          <p:nvPr/>
        </p:nvGraphicFramePr>
        <p:xfrm>
          <a:off x="561691" y="4862067"/>
          <a:ext cx="3000000" cy="3000000"/>
        </p:xfrm>
        <a:graphic>
          <a:graphicData uri="http://schemas.openxmlformats.org/drawingml/2006/table">
            <a:tbl>
              <a:tblPr>
                <a:noFill/>
                <a:tableStyleId>{26DF7612-F71F-4D85-A540-86444A1270C5}</a:tableStyleId>
              </a:tblPr>
              <a:tblGrid>
                <a:gridCol w="1839725"/>
              </a:tblGrid>
              <a:tr h="608075">
                <a:tc>
                  <a:txBody>
                    <a:bodyPr/>
                    <a:lstStyle/>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Accumulation</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Pestilence</a:t>
                      </a:r>
                      <a:endParaRPr b="1" sz="1000">
                        <a:solidFill>
                          <a:srgbClr val="E95C3D"/>
                        </a:solidFill>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Friar</a:t>
                      </a:r>
                      <a:endParaRPr b="1" sz="1000">
                        <a:solidFill>
                          <a:srgbClr val="E95C3D"/>
                        </a:solidFill>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777" name="Google Shape;777;p7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778" name="Google Shape;778;p7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79" name="Google Shape;779;p7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83" name="Shape 783"/>
        <p:cNvGrpSpPr/>
        <p:nvPr/>
      </p:nvGrpSpPr>
      <p:grpSpPr>
        <a:xfrm>
          <a:off x="0" y="0"/>
          <a:ext cx="0" cy="0"/>
          <a:chOff x="0" y="0"/>
          <a:chExt cx="0" cy="0"/>
        </a:xfrm>
      </p:grpSpPr>
      <p:sp>
        <p:nvSpPr>
          <p:cNvPr id="784" name="Google Shape;784;p7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     Exploration Speed Dating Research (Exemplar)</a:t>
            </a:r>
            <a:endParaRPr sz="2400">
              <a:solidFill>
                <a:schemeClr val="dk1"/>
              </a:solidFill>
              <a:latin typeface="Halant"/>
              <a:ea typeface="Halant"/>
              <a:cs typeface="Halant"/>
              <a:sym typeface="Halant"/>
            </a:endParaRPr>
          </a:p>
        </p:txBody>
      </p:sp>
      <p:pic>
        <p:nvPicPr>
          <p:cNvPr id="785" name="Google Shape;785;p7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786" name="Google Shape;786;p7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87" name="Google Shape;787;p7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788" name="Google Shape;788;p74"/>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789" name="Google Shape;789;p74"/>
          <p:cNvSpPr txBox="1"/>
          <p:nvPr/>
        </p:nvSpPr>
        <p:spPr>
          <a:xfrm>
            <a:off x="594300" y="655288"/>
            <a:ext cx="6583800" cy="116274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Answer the following questions based on your research of your assigned historical figure.</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Name of Historical Figure: </a:t>
            </a:r>
            <a:r>
              <a:rPr b="1" lang="en" sz="1200">
                <a:solidFill>
                  <a:srgbClr val="E95C3D"/>
                </a:solidFill>
                <a:latin typeface="Inter"/>
                <a:ea typeface="Inter"/>
                <a:cs typeface="Inter"/>
                <a:sym typeface="Inter"/>
              </a:rPr>
              <a:t>Cuauhtémoc</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rgbClr val="FF0000"/>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Where are you from?</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What is your occupation/position in society?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What is your most important contribution to history?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What obstacles did you face?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How did you interact with foreign people?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790" name="Google Shape;790;p74"/>
          <p:cNvSpPr txBox="1"/>
          <p:nvPr/>
        </p:nvSpPr>
        <p:spPr>
          <a:xfrm>
            <a:off x="671900" y="2034875"/>
            <a:ext cx="6428700" cy="492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Mexico (Aztecs)</a:t>
            </a:r>
            <a:endParaRPr b="1" sz="1200">
              <a:solidFill>
                <a:srgbClr val="E95C3D"/>
              </a:solidFill>
              <a:latin typeface="Inter"/>
              <a:ea typeface="Inter"/>
              <a:cs typeface="Inter"/>
              <a:sym typeface="Inter"/>
            </a:endParaRPr>
          </a:p>
        </p:txBody>
      </p:sp>
      <p:sp>
        <p:nvSpPr>
          <p:cNvPr id="791" name="Google Shape;791;p74"/>
          <p:cNvSpPr txBox="1"/>
          <p:nvPr/>
        </p:nvSpPr>
        <p:spPr>
          <a:xfrm>
            <a:off x="671850" y="2862000"/>
            <a:ext cx="6428700" cy="783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I am the last ruler of the Aztecs.</a:t>
            </a:r>
            <a:endParaRPr b="1" sz="1200">
              <a:solidFill>
                <a:srgbClr val="E95C3D"/>
              </a:solidFill>
              <a:latin typeface="Inter"/>
              <a:ea typeface="Inter"/>
              <a:cs typeface="Inter"/>
              <a:sym typeface="Inter"/>
            </a:endParaRPr>
          </a:p>
        </p:txBody>
      </p:sp>
      <p:sp>
        <p:nvSpPr>
          <p:cNvPr id="792" name="Google Shape;792;p74"/>
          <p:cNvSpPr txBox="1"/>
          <p:nvPr/>
        </p:nvSpPr>
        <p:spPr>
          <a:xfrm>
            <a:off x="671900" y="4168475"/>
            <a:ext cx="6428700" cy="109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I fought steadfastly against the Spanish, trying to protect my land and my people. Although I was ultimately unsuccessful, I was able to hold them off for some time. </a:t>
            </a:r>
            <a:endParaRPr b="1" sz="1200">
              <a:solidFill>
                <a:srgbClr val="E95C3D"/>
              </a:solidFill>
              <a:latin typeface="Inter"/>
              <a:ea typeface="Inter"/>
              <a:cs typeface="Inter"/>
              <a:sym typeface="Inter"/>
            </a:endParaRPr>
          </a:p>
        </p:txBody>
      </p:sp>
      <p:sp>
        <p:nvSpPr>
          <p:cNvPr id="793" name="Google Shape;793;p74"/>
          <p:cNvSpPr txBox="1"/>
          <p:nvPr/>
        </p:nvSpPr>
        <p:spPr>
          <a:xfrm>
            <a:off x="671900" y="5616275"/>
            <a:ext cx="6428700" cy="13236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I ascended to the throne during the Spanish </a:t>
            </a:r>
            <a:r>
              <a:rPr b="1" lang="en" sz="1200">
                <a:solidFill>
                  <a:srgbClr val="E95C3D"/>
                </a:solidFill>
                <a:latin typeface="Inter"/>
                <a:ea typeface="Inter"/>
                <a:cs typeface="Inter"/>
                <a:sym typeface="Inter"/>
              </a:rPr>
              <a:t>siege</a:t>
            </a:r>
            <a:r>
              <a:rPr b="1" lang="en" sz="1200">
                <a:solidFill>
                  <a:srgbClr val="E95C3D"/>
                </a:solidFill>
                <a:latin typeface="Inter"/>
                <a:ea typeface="Inter"/>
                <a:cs typeface="Inter"/>
                <a:sym typeface="Inter"/>
              </a:rPr>
              <a:t> of Tenochtitlan and had to immediately confront </a:t>
            </a:r>
            <a:r>
              <a:rPr b="1" lang="en" sz="1200">
                <a:solidFill>
                  <a:srgbClr val="E95C3D"/>
                </a:solidFill>
                <a:latin typeface="Inter"/>
                <a:ea typeface="Inter"/>
                <a:cs typeface="Inter"/>
                <a:sym typeface="Inter"/>
              </a:rPr>
              <a:t>Cortés</a:t>
            </a:r>
            <a:r>
              <a:rPr b="1" lang="en" sz="1200">
                <a:solidFill>
                  <a:srgbClr val="E95C3D"/>
                </a:solidFill>
                <a:latin typeface="Inter"/>
                <a:ea typeface="Inter"/>
                <a:cs typeface="Inter"/>
                <a:sym typeface="Inter"/>
              </a:rPr>
              <a:t>’ formidable military force. I also dealt with the challenge of my people being devastated by the smallpox epidemic.</a:t>
            </a:r>
            <a:endParaRPr b="1" sz="1200">
              <a:solidFill>
                <a:srgbClr val="E95C3D"/>
              </a:solidFill>
              <a:latin typeface="Inter"/>
              <a:ea typeface="Inter"/>
              <a:cs typeface="Inter"/>
              <a:sym typeface="Inter"/>
            </a:endParaRPr>
          </a:p>
        </p:txBody>
      </p:sp>
      <p:sp>
        <p:nvSpPr>
          <p:cNvPr id="794" name="Google Shape;794;p74"/>
          <p:cNvSpPr txBox="1"/>
          <p:nvPr/>
        </p:nvSpPr>
        <p:spPr>
          <a:xfrm>
            <a:off x="671900" y="7292675"/>
            <a:ext cx="6428700" cy="1779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I fought against the Spanish as best as I could. When </a:t>
            </a:r>
            <a:r>
              <a:rPr b="1" lang="en" sz="1200">
                <a:solidFill>
                  <a:srgbClr val="E95C3D"/>
                </a:solidFill>
                <a:latin typeface="Inter"/>
                <a:ea typeface="Inter"/>
                <a:cs typeface="Inter"/>
                <a:sym typeface="Inter"/>
              </a:rPr>
              <a:t>Cortés</a:t>
            </a:r>
            <a:r>
              <a:rPr b="1" lang="en" sz="1200">
                <a:solidFill>
                  <a:srgbClr val="E95C3D"/>
                </a:solidFill>
                <a:latin typeface="Inter"/>
                <a:ea typeface="Inter"/>
                <a:cs typeface="Inter"/>
                <a:sym typeface="Inter"/>
              </a:rPr>
              <a:t> captured me, I offered him my own sword to kill me with as I was defeated. He chose to hold me captive instead, and then I was tortured by the Spanish to tell them the location of an Aztec treasure. I did not give out any information to them. </a:t>
            </a:r>
            <a:r>
              <a:rPr b="1" lang="en" sz="1200">
                <a:solidFill>
                  <a:srgbClr val="E95C3D"/>
                </a:solidFill>
                <a:latin typeface="Inter"/>
                <a:ea typeface="Inter"/>
                <a:cs typeface="Inter"/>
                <a:sym typeface="Inter"/>
              </a:rPr>
              <a:t>Cortés</a:t>
            </a:r>
            <a:r>
              <a:rPr b="1" lang="en" sz="1200">
                <a:solidFill>
                  <a:srgbClr val="E95C3D"/>
                </a:solidFill>
                <a:latin typeface="Inter"/>
                <a:ea typeface="Inter"/>
                <a:cs typeface="Inter"/>
                <a:sym typeface="Inter"/>
              </a:rPr>
              <a:t> hanged me in 1525; there are also tales that I was decapitated after being forcefully baptized.</a:t>
            </a:r>
            <a:endParaRPr b="1" sz="1200">
              <a:solidFill>
                <a:srgbClr val="E95C3D"/>
              </a:solidFill>
              <a:latin typeface="Inter"/>
              <a:ea typeface="Inter"/>
              <a:cs typeface="Inter"/>
              <a:sym typeface="Inter"/>
            </a:endParaRPr>
          </a:p>
        </p:txBody>
      </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98" name="Shape 798"/>
        <p:cNvGrpSpPr/>
        <p:nvPr/>
      </p:nvGrpSpPr>
      <p:grpSpPr>
        <a:xfrm>
          <a:off x="0" y="0"/>
          <a:ext cx="0" cy="0"/>
          <a:chOff x="0" y="0"/>
          <a:chExt cx="0" cy="0"/>
        </a:xfrm>
      </p:grpSpPr>
      <p:sp>
        <p:nvSpPr>
          <p:cNvPr id="799" name="Google Shape;799;p7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     Exploration Speed Dating Research (Exemplar)</a:t>
            </a:r>
            <a:endParaRPr sz="2400">
              <a:solidFill>
                <a:schemeClr val="dk1"/>
              </a:solidFill>
              <a:latin typeface="Halant"/>
              <a:ea typeface="Halant"/>
              <a:cs typeface="Halant"/>
              <a:sym typeface="Halant"/>
            </a:endParaRPr>
          </a:p>
        </p:txBody>
      </p:sp>
      <p:pic>
        <p:nvPicPr>
          <p:cNvPr id="800" name="Google Shape;800;p7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01" name="Google Shape;801;p7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02" name="Google Shape;802;p7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803" name="Google Shape;803;p7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804" name="Google Shape;804;p75"/>
          <p:cNvSpPr txBox="1"/>
          <p:nvPr/>
        </p:nvSpPr>
        <p:spPr>
          <a:xfrm>
            <a:off x="594300" y="655288"/>
            <a:ext cx="6583800" cy="95031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Answer the following questions based on your research of your assigned historical figure.</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Name of Historical Figure:</a:t>
            </a:r>
            <a:r>
              <a:rPr lang="en" sz="1200">
                <a:solidFill>
                  <a:srgbClr val="FF0000"/>
                </a:solidFill>
                <a:latin typeface="Inter"/>
                <a:ea typeface="Inter"/>
                <a:cs typeface="Inter"/>
                <a:sym typeface="Inter"/>
              </a:rPr>
              <a:t> </a:t>
            </a:r>
            <a:r>
              <a:rPr b="1" lang="en" sz="1200">
                <a:solidFill>
                  <a:srgbClr val="E95C3D"/>
                </a:solidFill>
                <a:latin typeface="Inter"/>
                <a:ea typeface="Inter"/>
                <a:cs typeface="Inter"/>
                <a:sym typeface="Inter"/>
              </a:rPr>
              <a:t>Cuauhtémoc</a:t>
            </a:r>
            <a:endParaRPr b="1" sz="1200">
              <a:solidFill>
                <a:srgbClr val="E95C3D"/>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rgbClr val="FF0000"/>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Who is the author of your primary source (below) and why is that significant to our understanding of your historical figure’s perspective?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How does history view you?</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805" name="Google Shape;805;p75"/>
          <p:cNvSpPr txBox="1"/>
          <p:nvPr/>
        </p:nvSpPr>
        <p:spPr>
          <a:xfrm>
            <a:off x="671900" y="2263475"/>
            <a:ext cx="6428700" cy="1779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author of this primary source is Fray Diego Duran, a friar who wanted to compile a history of the Aztecs. It means that we do not know my actual point of view- rather, historians are told this from the eyes of this European. Although he was likely more kind and understanding of the natives due to his role as a friar, his words are still heavily influenced by his perspective of being of a superior culture and the desire to show </a:t>
            </a:r>
            <a:r>
              <a:rPr b="1" lang="en" sz="1200">
                <a:solidFill>
                  <a:srgbClr val="E95C3D"/>
                </a:solidFill>
                <a:latin typeface="Inter"/>
                <a:ea typeface="Inter"/>
                <a:cs typeface="Inter"/>
                <a:sym typeface="Inter"/>
              </a:rPr>
              <a:t>Cortés</a:t>
            </a:r>
            <a:r>
              <a:rPr b="1" lang="en" sz="1200">
                <a:solidFill>
                  <a:srgbClr val="E95C3D"/>
                </a:solidFill>
                <a:latin typeface="Inter"/>
                <a:ea typeface="Inter"/>
                <a:cs typeface="Inter"/>
                <a:sym typeface="Inter"/>
              </a:rPr>
              <a:t> in a positive light.</a:t>
            </a:r>
            <a:endParaRPr b="1" sz="1200">
              <a:solidFill>
                <a:srgbClr val="E95C3D"/>
              </a:solidFill>
              <a:latin typeface="Inter"/>
              <a:ea typeface="Inter"/>
              <a:cs typeface="Inter"/>
              <a:sym typeface="Inter"/>
            </a:endParaRPr>
          </a:p>
        </p:txBody>
      </p:sp>
      <p:sp>
        <p:nvSpPr>
          <p:cNvPr id="806" name="Google Shape;806;p75"/>
          <p:cNvSpPr txBox="1"/>
          <p:nvPr/>
        </p:nvSpPr>
        <p:spPr>
          <a:xfrm>
            <a:off x="671900" y="4397075"/>
            <a:ext cx="6428700" cy="2108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E95C3D"/>
                </a:solidFill>
                <a:latin typeface="Inter"/>
                <a:ea typeface="Inter"/>
                <a:cs typeface="Inter"/>
                <a:sym typeface="Inter"/>
              </a:rPr>
              <a:t>History sees me as the last emperor of the Aztecs who did the best he could to fight back. I am revered in Mexico, with several places named after me and my name is one given to many Mexican boys.</a:t>
            </a:r>
            <a:endParaRPr b="1" sz="1200">
              <a:solidFill>
                <a:srgbClr val="E95C3D"/>
              </a:solidFill>
              <a:latin typeface="Inter"/>
              <a:ea typeface="Inter"/>
              <a:cs typeface="Inter"/>
              <a:sym typeface="Inter"/>
            </a:endParaRPr>
          </a:p>
        </p:txBody>
      </p: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810" name="Shape 810"/>
        <p:cNvGrpSpPr/>
        <p:nvPr/>
      </p:nvGrpSpPr>
      <p:grpSpPr>
        <a:xfrm>
          <a:off x="0" y="0"/>
          <a:ext cx="0" cy="0"/>
          <a:chOff x="0" y="0"/>
          <a:chExt cx="0" cy="0"/>
        </a:xfrm>
      </p:grpSpPr>
      <p:sp>
        <p:nvSpPr>
          <p:cNvPr id="811" name="Google Shape;811;p7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Primary Source </a:t>
            </a:r>
            <a:r>
              <a:rPr lang="en" sz="1900">
                <a:solidFill>
                  <a:schemeClr val="dk1"/>
                </a:solidFill>
                <a:latin typeface="Halant"/>
                <a:ea typeface="Halant"/>
                <a:cs typeface="Halant"/>
                <a:sym typeface="Halant"/>
              </a:rPr>
              <a:t>(</a:t>
            </a:r>
            <a:r>
              <a:rPr lang="en" sz="1900">
                <a:solidFill>
                  <a:schemeClr val="dk1"/>
                </a:solidFill>
                <a:latin typeface="Halant"/>
                <a:ea typeface="Halant"/>
                <a:cs typeface="Halant"/>
                <a:sym typeface="Halant"/>
              </a:rPr>
              <a:t>Cuauhtémoc Exemplar)</a:t>
            </a:r>
            <a:endParaRPr sz="1900">
              <a:solidFill>
                <a:schemeClr val="dk1"/>
              </a:solidFill>
              <a:latin typeface="Halant"/>
              <a:ea typeface="Halant"/>
              <a:cs typeface="Halant"/>
              <a:sym typeface="Halant"/>
            </a:endParaRPr>
          </a:p>
        </p:txBody>
      </p:sp>
      <p:graphicFrame>
        <p:nvGraphicFramePr>
          <p:cNvPr id="812" name="Google Shape;812;p76"/>
          <p:cNvGraphicFramePr/>
          <p:nvPr/>
        </p:nvGraphicFramePr>
        <p:xfrm>
          <a:off x="472467" y="913602"/>
          <a:ext cx="3000000" cy="3000000"/>
        </p:xfrm>
        <a:graphic>
          <a:graphicData uri="http://schemas.openxmlformats.org/drawingml/2006/table">
            <a:tbl>
              <a:tblPr>
                <a:noFill/>
                <a:tableStyleId>{26DF7612-F71F-4D85-A540-86444A1270C5}</a:tableStyleId>
              </a:tblPr>
              <a:tblGrid>
                <a:gridCol w="2043725"/>
                <a:gridCol w="2510200"/>
                <a:gridCol w="2276975"/>
              </a:tblGrid>
              <a:tr h="2838975">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T</a:t>
                      </a:r>
                      <a:r>
                        <a:rPr lang="en" sz="1500">
                          <a:latin typeface="Plus Jakarta Sans"/>
                          <a:ea typeface="Plus Jakarta Sans"/>
                          <a:cs typeface="Plus Jakarta Sans"/>
                          <a:sym typeface="Plus Jakarta Sans"/>
                        </a:rPr>
                        <a:t> (Target Audience)</a:t>
                      </a:r>
                      <a:endParaRPr sz="1300">
                        <a:latin typeface="Plus Jakarta Sans"/>
                        <a:ea typeface="Plus Jakarta Sans"/>
                        <a:cs typeface="Plus Jakarta Sans"/>
                        <a:sym typeface="Plus Jakarta Sans"/>
                      </a:endParaRPr>
                    </a:p>
                    <a:p>
                      <a:pPr indent="0" lvl="0" marL="0" rtl="0" algn="l">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The target audience for this source was likely European readers, specifically Spanish colonists, missionaries, or officials of the conquest.</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Whose voice or perspective is not shared in this document?</a:t>
                      </a:r>
                      <a:endParaRPr sz="1300">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The perspective of the Indigenous people of the New World, particularly Cuauhtémoc’s perspective.</a:t>
                      </a:r>
                      <a:endParaRPr sz="1000">
                        <a:solidFill>
                          <a:srgbClr val="FF0000"/>
                        </a:solidFill>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When was this document created and/or circulated? Who wrote it?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Fray Diego Duran wrote his history of the Aztecs circa 1581.</a:t>
                      </a:r>
                      <a:endParaRPr b="1" sz="1000">
                        <a:solidFill>
                          <a:srgbClr val="E95C3D"/>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events were occurring during the time this document was written?</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The Spanish had established themselves in New Spain and were abusing the native population, especially in regard to using them as free labor on the encomiendas.</a:t>
                      </a:r>
                      <a:endParaRPr b="1" sz="1000">
                        <a:solidFill>
                          <a:srgbClr val="E95C3D"/>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To describe the final interactions between Cuauhtémoc and Cortés after Cortés defeated the Aztecs.</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He does his best to give the words of Cuauhtémoc so he can be seen as a powerful and honorable leader.</a:t>
                      </a:r>
                      <a:endParaRPr b="1" sz="1000">
                        <a:solidFill>
                          <a:srgbClr val="E95C3D"/>
                        </a:solidFill>
                        <a:latin typeface="Inter"/>
                        <a:ea typeface="Inter"/>
                        <a:cs typeface="Inter"/>
                        <a:sym typeface="Inter"/>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94345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500">
                        <a:latin typeface="Plus Jakarta Sans"/>
                        <a:ea typeface="Plus Jakarta Sans"/>
                        <a:cs typeface="Plus Jakarta Sans"/>
                        <a:sym typeface="Plus Jakarta Sans"/>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K</a:t>
                      </a:r>
                      <a:r>
                        <a:rPr lang="en" sz="1500">
                          <a:latin typeface="Plus Jakarta Sans"/>
                          <a:ea typeface="Plus Jakarta Sans"/>
                          <a:cs typeface="Plus Jakarta Sans"/>
                          <a:sym typeface="Plus Jakarta Sans"/>
                        </a:rPr>
                        <a:t> (</a:t>
                      </a:r>
                      <a:r>
                        <a:rPr lang="en" sz="1500">
                          <a:latin typeface="Plus Jakarta Sans"/>
                          <a:ea typeface="Plus Jakarta Sans"/>
                          <a:cs typeface="Plus Jakarta Sans"/>
                          <a:sym typeface="Plus Jakarta Sans"/>
                        </a:rPr>
                        <a:t>Key</a:t>
                      </a:r>
                      <a:r>
                        <a:rPr lang="en" sz="1500">
                          <a:latin typeface="Plus Jakarta Sans"/>
                          <a:ea typeface="Plus Jakarta Sans"/>
                          <a:cs typeface="Plus Jakarta Sans"/>
                          <a:sym typeface="Plus Jakarta Sans"/>
                        </a:rPr>
                        <a:t> Perspective)</a:t>
                      </a:r>
                      <a:endParaRPr sz="1500">
                        <a:latin typeface="Plus Jakarta Sans"/>
                        <a:ea typeface="Plus Jakarta Sans"/>
                        <a:cs typeface="Plus Jakarta Sans"/>
                        <a:sym typeface="Plus Jakarta Sans"/>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The author is a missionary who worked closely with the Native people of the Americas, thus learning their customs and seeing the ways they were treated. He wrote this account in a larger work meant to be a history of the Aztecs, so his desire to represent them fairly and learn about them makes his source somewhat more reliable than the average conquistador, who had no desire to accurately portray the Natives.</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during this time period?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Many missionaries tended to side more with the indigenous people against the abuses the Europeans committed against them as a result of their closer relationship with them. </a:t>
                      </a:r>
                      <a:endParaRPr b="1" sz="1000">
                        <a:solidFill>
                          <a:srgbClr val="E95C3D"/>
                        </a:solidFill>
                        <a:latin typeface="Inter"/>
                        <a:ea typeface="Inter"/>
                        <a:cs typeface="Inter"/>
                        <a:sym typeface="Inter"/>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328250">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document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This source is significant because it provides an example of how an Aztec ruler acted with the honor and leadership qualities that Europeans themselves admired. It is also significant because it demonstrates how Indigenous resistance is portrayed in historical records.</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b="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latin typeface="Inter"/>
                          <a:ea typeface="Inter"/>
                          <a:cs typeface="Inter"/>
                          <a:sym typeface="Inter"/>
                        </a:rPr>
                        <a:t>2. Provide one quote from the document that demonstrates why it might be considered historically significant. Explain your reasoning.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a:t>
                      </a:r>
                      <a:r>
                        <a:rPr b="1" i="1" lang="en" sz="1000">
                          <a:solidFill>
                            <a:srgbClr val="E95C3D"/>
                          </a:solidFill>
                          <a:latin typeface="Inter"/>
                          <a:ea typeface="Inter"/>
                          <a:cs typeface="Inter"/>
                          <a:sym typeface="Inter"/>
                        </a:rPr>
                        <a:t>Tell the captain that I have done my duty; I have defended my city, my kingdom, just as he would have defended his."</a:t>
                      </a:r>
                      <a:endParaRPr b="1" i="1" sz="1000">
                        <a:solidFill>
                          <a:srgbClr val="E95C3D"/>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b="1" lang="en" sz="1000">
                          <a:solidFill>
                            <a:srgbClr val="E95C3D"/>
                          </a:solidFill>
                          <a:latin typeface="Inter"/>
                          <a:ea typeface="Inter"/>
                          <a:cs typeface="Inter"/>
                          <a:sym typeface="Inter"/>
                        </a:rPr>
                        <a:t>This quote highlights Cuauhtémoc’s dignity and resilience, offering a rare glimpse into the perspective of the defeated. It is historically significant because it captures the human aspect of conquest and resistance, emphasizing the complexity of these historical events.</a:t>
                      </a:r>
                      <a:endParaRPr b="1" sz="1000">
                        <a:solidFill>
                          <a:srgbClr val="E95C3D"/>
                        </a:solidFill>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813" name="Google Shape;813;p76"/>
          <p:cNvGraphicFramePr/>
          <p:nvPr/>
        </p:nvGraphicFramePr>
        <p:xfrm>
          <a:off x="561691" y="4785867"/>
          <a:ext cx="3000000" cy="3000000"/>
        </p:xfrm>
        <a:graphic>
          <a:graphicData uri="http://schemas.openxmlformats.org/drawingml/2006/table">
            <a:tbl>
              <a:tblPr>
                <a:noFill/>
                <a:tableStyleId>{26DF7612-F71F-4D85-A540-86444A1270C5}</a:tableStyleId>
              </a:tblPr>
              <a:tblGrid>
                <a:gridCol w="1839725"/>
              </a:tblGrid>
              <a:tr h="608075">
                <a:tc>
                  <a:txBody>
                    <a:bodyPr/>
                    <a:lstStyle/>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Hibueras</a:t>
                      </a:r>
                      <a:endParaRPr b="1" sz="1000">
                        <a:solidFill>
                          <a:srgbClr val="E95C3D"/>
                        </a:solidFill>
                        <a:latin typeface="Inter"/>
                        <a:ea typeface="Inter"/>
                        <a:cs typeface="Inter"/>
                        <a:sym typeface="Inter"/>
                      </a:endParaRPr>
                    </a:p>
                    <a:p>
                      <a:pPr indent="0" lvl="0" marL="0" rtl="0" algn="l">
                        <a:spcBef>
                          <a:spcPts val="0"/>
                        </a:spcBef>
                        <a:spcAft>
                          <a:spcPts val="0"/>
                        </a:spcAft>
                        <a:buNone/>
                      </a:pPr>
                      <a:r>
                        <a:t/>
                      </a:r>
                      <a:endParaRPr b="1" sz="1000">
                        <a:solidFill>
                          <a:srgbClr val="E95C3D"/>
                        </a:solidFill>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Magnanimity</a:t>
                      </a:r>
                      <a:endParaRPr b="1" sz="1000">
                        <a:solidFill>
                          <a:srgbClr val="E95C3D"/>
                        </a:solidFill>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b="1" sz="1000">
                        <a:solidFill>
                          <a:srgbClr val="E95C3D"/>
                        </a:solidFill>
                        <a:latin typeface="Inter"/>
                        <a:ea typeface="Inter"/>
                        <a:cs typeface="Inter"/>
                        <a:sym typeface="Inter"/>
                      </a:endParaRPr>
                    </a:p>
                    <a:p>
                      <a:pPr indent="0" lvl="0" marL="0" rtl="0" algn="l">
                        <a:spcBef>
                          <a:spcPts val="0"/>
                        </a:spcBef>
                        <a:spcAft>
                          <a:spcPts val="0"/>
                        </a:spcAft>
                        <a:buNone/>
                      </a:pPr>
                      <a:r>
                        <a:rPr b="1" lang="en" sz="1000">
                          <a:solidFill>
                            <a:srgbClr val="E95C3D"/>
                          </a:solidFill>
                          <a:latin typeface="Inter"/>
                          <a:ea typeface="Inter"/>
                          <a:cs typeface="Inter"/>
                          <a:sym typeface="Inter"/>
                        </a:rPr>
                        <a:t>Brig</a:t>
                      </a:r>
                      <a:endParaRPr b="1" sz="1000">
                        <a:solidFill>
                          <a:srgbClr val="E95C3D"/>
                        </a:solidFill>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814" name="Google Shape;814;p7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815" name="Google Shape;815;p7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816" name="Google Shape;816;p7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2" name="Shape 122"/>
        <p:cNvGrpSpPr/>
        <p:nvPr/>
      </p:nvGrpSpPr>
      <p:grpSpPr>
        <a:xfrm>
          <a:off x="0" y="0"/>
          <a:ext cx="0" cy="0"/>
          <a:chOff x="0" y="0"/>
          <a:chExt cx="0" cy="0"/>
        </a:xfrm>
      </p:grpSpPr>
      <p:sp>
        <p:nvSpPr>
          <p:cNvPr id="123" name="Google Shape;123;p1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Primary Source- Pedro Cabral</a:t>
            </a:r>
            <a:endParaRPr sz="2400">
              <a:solidFill>
                <a:schemeClr val="dk1"/>
              </a:solidFill>
              <a:latin typeface="Halant"/>
              <a:ea typeface="Halant"/>
              <a:cs typeface="Halant"/>
              <a:sym typeface="Halant"/>
            </a:endParaRPr>
          </a:p>
        </p:txBody>
      </p:sp>
      <p:pic>
        <p:nvPicPr>
          <p:cNvPr id="124" name="Google Shape;124;p1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5" name="Google Shape;125;p1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6" name="Google Shape;126;p1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7" name="Google Shape;127;p19"/>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28" name="Google Shape;128;p19"/>
          <p:cNvSpPr txBox="1"/>
          <p:nvPr/>
        </p:nvSpPr>
        <p:spPr>
          <a:xfrm>
            <a:off x="594300" y="655288"/>
            <a:ext cx="6583800" cy="46176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Read the primary source for your assigned historical figure and complete the THINKS worksheet.</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129" name="Google Shape;129;p19"/>
          <p:cNvSpPr txBox="1"/>
          <p:nvPr/>
        </p:nvSpPr>
        <p:spPr>
          <a:xfrm>
            <a:off x="584425" y="1784050"/>
            <a:ext cx="6597900" cy="7134000"/>
          </a:xfrm>
          <a:prstGeom prst="rect">
            <a:avLst/>
          </a:prstGeom>
          <a:noFill/>
          <a:ln>
            <a:noFill/>
          </a:ln>
        </p:spPr>
        <p:txBody>
          <a:bodyPr anchorCtr="0" anchor="t" bIns="91425" lIns="91425" spcFirstLastPara="1" rIns="91425" wrap="square" tIns="91425">
            <a:noAutofit/>
          </a:bodyPr>
          <a:lstStyle/>
          <a:p>
            <a:pPr indent="0" lvl="0" marL="0" rtl="0" algn="l">
              <a:spcBef>
                <a:spcPts val="1200"/>
              </a:spcBef>
              <a:spcAft>
                <a:spcPts val="0"/>
              </a:spcAft>
              <a:buNone/>
            </a:pPr>
            <a:r>
              <a:rPr lang="en" sz="1200">
                <a:solidFill>
                  <a:schemeClr val="dk1"/>
                </a:solidFill>
                <a:latin typeface="Halant"/>
                <a:ea typeface="Halant"/>
                <a:cs typeface="Halant"/>
                <a:sym typeface="Halant"/>
              </a:rPr>
              <a:t>Source: Pero Vaz de Caminha, </a:t>
            </a:r>
            <a:r>
              <a:rPr i="1" lang="en" sz="1200">
                <a:solidFill>
                  <a:schemeClr val="dk1"/>
                </a:solidFill>
                <a:latin typeface="Halant"/>
                <a:ea typeface="Halant"/>
                <a:cs typeface="Halant"/>
                <a:sym typeface="Halant"/>
              </a:rPr>
              <a:t>Letter of Pero Vaz de Caminha, who sailed with the same fleet as Cabral, </a:t>
            </a:r>
            <a:r>
              <a:rPr lang="en" sz="1200">
                <a:solidFill>
                  <a:schemeClr val="dk1"/>
                </a:solidFill>
                <a:latin typeface="Halant"/>
                <a:ea typeface="Halant"/>
                <a:cs typeface="Halant"/>
                <a:sym typeface="Halant"/>
              </a:rPr>
              <a:t>circa 1500.</a:t>
            </a:r>
            <a:endParaRPr sz="1200">
              <a:solidFill>
                <a:schemeClr val="dk1"/>
              </a:solidFill>
              <a:latin typeface="Halant"/>
              <a:ea typeface="Halant"/>
              <a:cs typeface="Halant"/>
              <a:sym typeface="Halant"/>
            </a:endParaRPr>
          </a:p>
          <a:p>
            <a:pPr indent="0" lvl="0" marL="0" rtl="0" algn="l">
              <a:spcBef>
                <a:spcPts val="120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lnSpc>
                <a:spcPct val="100000"/>
              </a:lnSpc>
              <a:spcBef>
                <a:spcPts val="1200"/>
              </a:spcBef>
              <a:spcAft>
                <a:spcPts val="0"/>
              </a:spcAft>
              <a:buNone/>
            </a:pPr>
            <a:r>
              <a:rPr lang="en" sz="1200">
                <a:solidFill>
                  <a:schemeClr val="dk1"/>
                </a:solidFill>
                <a:latin typeface="Inter"/>
                <a:ea typeface="Inter"/>
                <a:cs typeface="Inter"/>
                <a:sym typeface="Inter"/>
              </a:rPr>
              <a:t>For all that, one of them gazed at the admiral's collar and began to point towards the land and then at the collar as if he wished to tell us that there was gold in the country. And he also looked at a silver candlestick and pointed at the land in the same way, and at the candlestick, as if there was silver there, too. We showed them a grey parrot the admiral had brought with him. They took it in their hands at once and pointed to the land, as if there were others there. We showed them a ram, but they took no notice of it. We showed them a hen, and they were almost afraid of it and did not want to take it in their hands; finally they did, but as if alarmed by it. We gave them things to eat: bread, boiled fish, comfits, sweetmeats, cakes, honey, dried figs. They would hardly eat anything of all this, and, if they tasted it, they spat it out at once. We brought them wine in a cup; they merely sipped it, did not like it at all, and did not want any more of it. We brought them water in a pitcher, and they each took a mouthful, but did not drink it; they just put it in their mouths and spat it out.</a:t>
            </a:r>
            <a:endParaRPr sz="1200">
              <a:solidFill>
                <a:schemeClr val="dk1"/>
              </a:solidFill>
              <a:latin typeface="Inter"/>
              <a:ea typeface="Inter"/>
              <a:cs typeface="Inter"/>
              <a:sym typeface="Inter"/>
            </a:endParaRPr>
          </a:p>
          <a:p>
            <a:pPr indent="0" lvl="0" marL="0" rtl="0" algn="l">
              <a:lnSpc>
                <a:spcPct val="100000"/>
              </a:lnSpc>
              <a:spcBef>
                <a:spcPts val="1200"/>
              </a:spcBef>
              <a:spcAft>
                <a:spcPts val="0"/>
              </a:spcAft>
              <a:buNone/>
            </a:pPr>
            <a:r>
              <a:rPr lang="en" sz="1200">
                <a:solidFill>
                  <a:schemeClr val="dk1"/>
                </a:solidFill>
                <a:latin typeface="Inter"/>
                <a:ea typeface="Inter"/>
                <a:cs typeface="Inter"/>
                <a:sym typeface="Inter"/>
              </a:rPr>
              <a:t>One of them saw the white beads of a rosary. He made a sign to be given them and was very pleased with them, and put them round his neck. Then he took them off and put them round his arm, pointing to the land, and again at the beads and at the captain's collar, as if he meant they would give gold for them.</a:t>
            </a:r>
            <a:endParaRPr sz="1200">
              <a:solidFill>
                <a:schemeClr val="dk1"/>
              </a:solidFill>
              <a:latin typeface="Inter"/>
              <a:ea typeface="Inter"/>
              <a:cs typeface="Inter"/>
              <a:sym typeface="Inter"/>
            </a:endParaRPr>
          </a:p>
          <a:p>
            <a:pPr indent="0" lvl="0" marL="0" rtl="0" algn="l">
              <a:lnSpc>
                <a:spcPct val="100000"/>
              </a:lnSpc>
              <a:spcBef>
                <a:spcPts val="1200"/>
              </a:spcBef>
              <a:spcAft>
                <a:spcPts val="0"/>
              </a:spcAft>
              <a:buNone/>
            </a:pPr>
            <a:r>
              <a:rPr lang="en" sz="1200">
                <a:solidFill>
                  <a:schemeClr val="dk1"/>
                </a:solidFill>
                <a:latin typeface="Inter"/>
                <a:ea typeface="Inter"/>
                <a:cs typeface="Inter"/>
                <a:sym typeface="Inter"/>
              </a:rPr>
              <a:t>We took it in this sense, because we preferred to. If, however, he was trying to tell us that he would take the beads and the collar as well, we did not choose to understand him, because we were not going to give it to him. Then he returned the beads to the man who had given them to him. Finally, they lay on their backs on the carpet to sleep. They did not try to cover up their private parts in any way; these were uncircumcised and had their hairs well shaved and arranged.</a:t>
            </a:r>
            <a:endParaRPr sz="1200">
              <a:solidFill>
                <a:schemeClr val="dk1"/>
              </a:solidFill>
              <a:latin typeface="Inter"/>
              <a:ea typeface="Inter"/>
              <a:cs typeface="Inter"/>
              <a:sym typeface="Inter"/>
            </a:endParaRPr>
          </a:p>
          <a:p>
            <a:pPr indent="0" lvl="0" marL="0" rtl="0" algn="l">
              <a:lnSpc>
                <a:spcPct val="100000"/>
              </a:lnSpc>
              <a:spcBef>
                <a:spcPts val="1200"/>
              </a:spcBef>
              <a:spcAft>
                <a:spcPts val="0"/>
              </a:spcAft>
              <a:buNone/>
            </a:pPr>
            <a:r>
              <a:rPr lang="en" sz="1200">
                <a:solidFill>
                  <a:schemeClr val="dk1"/>
                </a:solidFill>
                <a:latin typeface="Inter"/>
                <a:ea typeface="Inter"/>
                <a:cs typeface="Inter"/>
                <a:sym typeface="Inter"/>
              </a:rPr>
              <a:t>The admiral ordered one of his cushions to be put under either of their heads, and the one in the wig took care that this should not be spoiled. They had a cloak spread over them. They consented to this, pulled it over themselves, and slept.</a:t>
            </a:r>
            <a:endParaRPr sz="1200">
              <a:solidFill>
                <a:schemeClr val="dk1"/>
              </a:solidFill>
              <a:latin typeface="Inter"/>
              <a:ea typeface="Inter"/>
              <a:cs typeface="Inter"/>
              <a:sym typeface="Inter"/>
            </a:endParaRPr>
          </a:p>
          <a:p>
            <a:pPr indent="0" lvl="0" marL="0" rtl="0" algn="l">
              <a:lnSpc>
                <a:spcPct val="100000"/>
              </a:lnSpc>
              <a:spcBef>
                <a:spcPts val="120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3" name="Shape 133"/>
        <p:cNvGrpSpPr/>
        <p:nvPr/>
      </p:nvGrpSpPr>
      <p:grpSpPr>
        <a:xfrm>
          <a:off x="0" y="0"/>
          <a:ext cx="0" cy="0"/>
          <a:chOff x="0" y="0"/>
          <a:chExt cx="0" cy="0"/>
        </a:xfrm>
      </p:grpSpPr>
      <p:sp>
        <p:nvSpPr>
          <p:cNvPr id="134" name="Google Shape;134;p2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Primary Source- Vasco </a:t>
            </a:r>
            <a:r>
              <a:rPr lang="en" sz="2400">
                <a:solidFill>
                  <a:schemeClr val="dk1"/>
                </a:solidFill>
                <a:latin typeface="Halant"/>
                <a:ea typeface="Halant"/>
                <a:cs typeface="Halant"/>
                <a:sym typeface="Halant"/>
              </a:rPr>
              <a:t>Núñez</a:t>
            </a:r>
            <a:r>
              <a:rPr lang="en" sz="2400">
                <a:solidFill>
                  <a:schemeClr val="dk1"/>
                </a:solidFill>
                <a:latin typeface="Halant"/>
                <a:ea typeface="Halant"/>
                <a:cs typeface="Halant"/>
                <a:sym typeface="Halant"/>
              </a:rPr>
              <a:t> de Balboa</a:t>
            </a:r>
            <a:endParaRPr sz="2400">
              <a:solidFill>
                <a:schemeClr val="dk1"/>
              </a:solidFill>
              <a:latin typeface="Halant"/>
              <a:ea typeface="Halant"/>
              <a:cs typeface="Halant"/>
              <a:sym typeface="Halant"/>
            </a:endParaRPr>
          </a:p>
        </p:txBody>
      </p:sp>
      <p:pic>
        <p:nvPicPr>
          <p:cNvPr id="135" name="Google Shape;135;p2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36" name="Google Shape;136;p2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7" name="Google Shape;137;p2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38" name="Google Shape;138;p20"/>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39" name="Google Shape;139;p20"/>
          <p:cNvSpPr txBox="1"/>
          <p:nvPr/>
        </p:nvSpPr>
        <p:spPr>
          <a:xfrm>
            <a:off x="594300" y="655288"/>
            <a:ext cx="6583800" cy="37680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Read the primary source for your assigned historical figure and complete the THINKS worksheet.</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140" name="Google Shape;140;p20"/>
          <p:cNvSpPr txBox="1"/>
          <p:nvPr/>
        </p:nvSpPr>
        <p:spPr>
          <a:xfrm>
            <a:off x="584425" y="1784050"/>
            <a:ext cx="6597900" cy="4976700"/>
          </a:xfrm>
          <a:prstGeom prst="rect">
            <a:avLst/>
          </a:prstGeom>
          <a:noFill/>
          <a:ln>
            <a:noFill/>
          </a:ln>
        </p:spPr>
        <p:txBody>
          <a:bodyPr anchorCtr="0" anchor="t" bIns="91425" lIns="91425" spcFirstLastPara="1" rIns="91425" wrap="square" tIns="91425">
            <a:noAutofit/>
          </a:bodyPr>
          <a:lstStyle/>
          <a:p>
            <a:pPr indent="0" lvl="0" marL="0" rtl="0" algn="l">
              <a:spcBef>
                <a:spcPts val="1200"/>
              </a:spcBef>
              <a:spcAft>
                <a:spcPts val="0"/>
              </a:spcAft>
              <a:buNone/>
            </a:pPr>
            <a:r>
              <a:rPr lang="en" sz="1200">
                <a:solidFill>
                  <a:schemeClr val="dk1"/>
                </a:solidFill>
                <a:latin typeface="Halant"/>
                <a:ea typeface="Halant"/>
                <a:cs typeface="Halant"/>
                <a:sym typeface="Halant"/>
              </a:rPr>
              <a:t>Source: Vasco Núñez de Balboa, </a:t>
            </a:r>
            <a:r>
              <a:rPr i="1" lang="en" sz="1200">
                <a:solidFill>
                  <a:schemeClr val="dk1"/>
                </a:solidFill>
                <a:latin typeface="Halant"/>
                <a:ea typeface="Halant"/>
                <a:cs typeface="Halant"/>
                <a:sym typeface="Halant"/>
              </a:rPr>
              <a:t>Letter to the King</a:t>
            </a:r>
            <a:r>
              <a:rPr lang="en" sz="1200">
                <a:solidFill>
                  <a:schemeClr val="dk1"/>
                </a:solidFill>
                <a:latin typeface="Halant"/>
                <a:ea typeface="Halant"/>
                <a:cs typeface="Halant"/>
                <a:sym typeface="Halant"/>
              </a:rPr>
              <a:t>, </a:t>
            </a:r>
            <a:r>
              <a:rPr i="1"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1515.</a:t>
            </a:r>
            <a:endParaRPr sz="1200">
              <a:solidFill>
                <a:schemeClr val="dk1"/>
              </a:solidFill>
              <a:latin typeface="Halant"/>
              <a:ea typeface="Halant"/>
              <a:cs typeface="Halant"/>
              <a:sym typeface="Halant"/>
            </a:endParaRPr>
          </a:p>
          <a:p>
            <a:pPr indent="0" lvl="0" marL="0" rtl="0" algn="l">
              <a:spcBef>
                <a:spcPts val="120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1200"/>
              </a:spcBef>
              <a:spcAft>
                <a:spcPts val="0"/>
              </a:spcAft>
              <a:buNone/>
            </a:pPr>
            <a:r>
              <a:rPr lang="en" sz="1200">
                <a:solidFill>
                  <a:schemeClr val="dk1"/>
                </a:solidFill>
                <a:latin typeface="Inter"/>
                <a:ea typeface="Inter"/>
                <a:cs typeface="Inter"/>
                <a:sym typeface="Inter"/>
              </a:rPr>
              <a:t>The situation is already in such a horrible condition that the person assigned to fix it should be very careful, and have his eyes wide open. Before, the caciques (native’s chiefs) and natives were like sheep, now they have become like brave lions very daring. They used to come out to the roads and give presents to the Christians, and now they attack and kill Christians. This is due to the bad treatment that captains in these areas have been inflicting on the natives. Without cause or reason the captains kill caciques and natives, rob their estates, enslave their wives, sons and daughters, young and old.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They are doing a disservice to the Lord our God and also a disservice to you. Your Royal</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Highness you have lost a lot of their income, which before was hard to get, and now (if these atrocities had not happened) it would have been much easier to get. This land has great wealth, thank the Lord.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If the first captain who committed these crimes, Juan de Ayora, would have been punished for his actions, things would have not gotten so bad. The caciques who were at peace with us, had not done anything to deserve what these captains are doing to them. These captains continue committing crimes to the environment and its native people, destroying properties, stealing, robbing their wealth and enslaving and killing them for no reason at all. In many cases these captains have been given gold, as presents, and not being satisfied with the presents, they take the women and children.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4" name="Shape 144"/>
        <p:cNvGrpSpPr/>
        <p:nvPr/>
      </p:nvGrpSpPr>
      <p:grpSpPr>
        <a:xfrm>
          <a:off x="0" y="0"/>
          <a:ext cx="0" cy="0"/>
          <a:chOff x="0" y="0"/>
          <a:chExt cx="0" cy="0"/>
        </a:xfrm>
      </p:grpSpPr>
      <p:sp>
        <p:nvSpPr>
          <p:cNvPr id="145" name="Google Shape;145;p2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Primary Source- Francisco Pizarro</a:t>
            </a:r>
            <a:endParaRPr sz="2400">
              <a:solidFill>
                <a:schemeClr val="dk1"/>
              </a:solidFill>
              <a:latin typeface="Halant"/>
              <a:ea typeface="Halant"/>
              <a:cs typeface="Halant"/>
              <a:sym typeface="Halant"/>
            </a:endParaRPr>
          </a:p>
        </p:txBody>
      </p:sp>
      <p:pic>
        <p:nvPicPr>
          <p:cNvPr id="146" name="Google Shape;146;p2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7" name="Google Shape;147;p2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8" name="Google Shape;148;p2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49" name="Google Shape;149;p21"/>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50" name="Google Shape;150;p21"/>
          <p:cNvSpPr txBox="1"/>
          <p:nvPr/>
        </p:nvSpPr>
        <p:spPr>
          <a:xfrm>
            <a:off x="594300" y="655288"/>
            <a:ext cx="6583800" cy="37680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Read the primary source for your assigned historical figure and complete the THINKS worksheet.</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151" name="Google Shape;151;p21"/>
          <p:cNvSpPr txBox="1"/>
          <p:nvPr/>
        </p:nvSpPr>
        <p:spPr>
          <a:xfrm>
            <a:off x="584425" y="1784050"/>
            <a:ext cx="6597900" cy="6867900"/>
          </a:xfrm>
          <a:prstGeom prst="rect">
            <a:avLst/>
          </a:prstGeom>
          <a:noFill/>
          <a:ln>
            <a:noFill/>
          </a:ln>
        </p:spPr>
        <p:txBody>
          <a:bodyPr anchorCtr="0" anchor="t" bIns="91425" lIns="91425" spcFirstLastPara="1" rIns="91425" wrap="square" tIns="91425">
            <a:noAutofit/>
          </a:bodyPr>
          <a:lstStyle/>
          <a:p>
            <a:pPr indent="0" lvl="0" marL="0" rtl="0" algn="l">
              <a:spcBef>
                <a:spcPts val="1200"/>
              </a:spcBef>
              <a:spcAft>
                <a:spcPts val="0"/>
              </a:spcAft>
              <a:buNone/>
            </a:pPr>
            <a:r>
              <a:rPr lang="en" sz="1200">
                <a:solidFill>
                  <a:schemeClr val="dk1"/>
                </a:solidFill>
                <a:latin typeface="Halant"/>
                <a:ea typeface="Halant"/>
                <a:cs typeface="Halant"/>
                <a:sym typeface="Halant"/>
              </a:rPr>
              <a:t>Source: Hernando Pizarro, </a:t>
            </a:r>
            <a:r>
              <a:rPr i="1" lang="en" sz="1200">
                <a:solidFill>
                  <a:schemeClr val="dk1"/>
                </a:solidFill>
                <a:latin typeface="Halant"/>
                <a:ea typeface="Halant"/>
                <a:cs typeface="Halant"/>
                <a:sym typeface="Halant"/>
              </a:rPr>
              <a:t>Letter to the King, </a:t>
            </a:r>
            <a:r>
              <a:rPr lang="en" sz="1200">
                <a:solidFill>
                  <a:schemeClr val="dk1"/>
                </a:solidFill>
                <a:latin typeface="Halant"/>
                <a:ea typeface="Halant"/>
                <a:cs typeface="Halant"/>
                <a:sym typeface="Halant"/>
              </a:rPr>
              <a:t>1533.</a:t>
            </a:r>
            <a:endParaRPr sz="1200">
              <a:solidFill>
                <a:schemeClr val="dk1"/>
              </a:solidFill>
              <a:latin typeface="Halant"/>
              <a:ea typeface="Halant"/>
              <a:cs typeface="Halant"/>
              <a:sym typeface="Halant"/>
            </a:endParaRPr>
          </a:p>
          <a:p>
            <a:pPr indent="0" lvl="0" marL="0" rtl="0" algn="l">
              <a:spcBef>
                <a:spcPts val="120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1200"/>
              </a:spcBef>
              <a:spcAft>
                <a:spcPts val="0"/>
              </a:spcAft>
              <a:buNone/>
            </a:pPr>
            <a:r>
              <a:rPr lang="en" sz="1200">
                <a:solidFill>
                  <a:schemeClr val="dk1"/>
                </a:solidFill>
                <a:latin typeface="Inter"/>
                <a:ea typeface="Inter"/>
                <a:cs typeface="Inter"/>
                <a:sym typeface="Inter"/>
              </a:rPr>
              <a:t>To the Magnificent Lords, the Judges of the Royal Audience of his Majesty Who reside in the city of Santo Domingo. Magnificent Lords: I arrived in this port of Yaguana on my way to Spain, by order of the governor Francisco Pizarro, to inform his majesty of what has happened in that government of Peru, to give an account of the country and of its present condition; and, as I believe that those who come to this city give your worships inconsistent accounts, it has seemed well to me to write a summary of what has taken place, that you may be informed of the truth.</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When I arrived I found the other horsemen near the camp of Atahualpa, and that their officer had gone to speak with him. I left my men there also, and advanced with two horsemen to the lodging of Atahualpa, and the captain announced my approach and who I was. I then told Atahualpa that the Governor had sent me to visit him and to ask him to come, that they might be friends. He replied that a cacique of the town of San Miguel had sent to tell him that we were bad people and not good for war, and that he himself had killed some of us, both men and horses. I answered that those people of San Miguel were like women, and that one horse was enough for the whole of them; that, when he saw us fight, he would know what we were like; that the Governor had a great regard for him; that if he had any enemy he had only to say so, and that the Governor would send to conquer him. He said that, four marches from that spot, there were some very rebellious Indians who would not submit to him, and that the Christians might go there to help his troops. I said that the Governor would send ten horsemen, who would suffice for the whole country, and that his Indians were unnecessary, except to search for those who concealed themselves. He smiled like a man who did not think so much of us. The captain told me that, until I came, he had not been able to get him to speak, but that one of his chiefs had answered for him, while he always kept his head down. He was seated in all the majesty of command, surrounded by all his women, and with many chiefs near him. Before coming to his presence there was another group of chiefs, each standing according to his rank. At sunset I said that I wished to go, and asked him to tell me what to say to the Governor. He replied that he would come to see him on the following morning, that he would lodge in three great chambers in the courtyard, and that the centre one should be set apart for himself.</a:t>
            </a:r>
            <a:endParaRPr sz="12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